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9C0BA-C89A-4E4F-9E2D-0BB724A1A52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2227B-40B4-4368-8008-5A7455FA9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10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2227B-40B4-4368-8008-5A7455FA967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4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00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60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9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0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9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7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96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9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6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33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231D-4618-4EA8-B688-9F3687791954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AE2E-4D09-4DAC-8A1B-C467176752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4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Дмитрий Лихачев - биография, факты, фот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" t="-381" r="-484" b="29551"/>
          <a:stretch/>
        </p:blipFill>
        <p:spPr bwMode="auto">
          <a:xfrm>
            <a:off x="7599181" y="354960"/>
            <a:ext cx="4056806" cy="40568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73426" y="1295753"/>
            <a:ext cx="7250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u="sng" dirty="0" smtClean="0">
                <a:latin typeface="Bahnschrift Light Condensed" panose="020B0502040204020203" pitchFamily="34" charset="0"/>
              </a:rPr>
              <a:t>Дмитрий Сергеевич Лихачёв </a:t>
            </a:r>
            <a:endParaRPr lang="ru-RU" sz="4800" u="sng" dirty="0">
              <a:latin typeface="Bahnschrift Light Condensed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426" y="3898540"/>
            <a:ext cx="75396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0" i="0" dirty="0" smtClean="0">
                <a:solidFill>
                  <a:srgbClr val="333333"/>
                </a:solidFill>
                <a:effectLst/>
                <a:latin typeface="Bahnschrift Light Condensed" panose="020B0502040204020203" pitchFamily="34" charset="0"/>
              </a:rPr>
              <a:t>«Знания раскрывают нам двери, но войти в них мы должны сами»</a:t>
            </a:r>
            <a:endParaRPr lang="ru-RU" sz="48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митрий Лихачёв (199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14" y="351968"/>
            <a:ext cx="2600325" cy="3800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66010" y="260644"/>
            <a:ext cx="828185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Дмитрий Сергеевич Лихачёв </a:t>
            </a:r>
            <a:r>
              <a:rPr lang="ru-RU" sz="2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советский и российский литературовед, </a:t>
            </a: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лингвист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, филолог, культуролог, искусствовед, доктор филологических </a:t>
            </a: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наук, профессор.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66009" y="1389975"/>
            <a:ext cx="8281851" cy="333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Автор фундаментальных трудов, посвящённых истории русской литературы (главным образом древнерусской) и русской культуры. Автор работ </a:t>
            </a: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широкому кругу проблем теории и истории древнерусской </a:t>
            </a: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литературы,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многие из которых переведены на разные языки. Автор около 500 научных и 600 публицистических трудов. Внёс значительный вклад в изучение древнерусской литературы и искусства. Круг научных интересов Лихачёва весьма обширен</a:t>
            </a:r>
            <a:r>
              <a:rPr lang="ru-RU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от изучения иконописи</a:t>
            </a:r>
            <a:r>
              <a:rPr lang="ru-RU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до анализа тюремного быта заключённых.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906" y="4637192"/>
            <a:ext cx="11547568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На протяжении всех лет своей деятельности являлся активным защитником культуры, пропагандистом нравственности и духовности.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906" y="5580207"/>
            <a:ext cx="116952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202122"/>
                </a:solidFill>
              </a:rPr>
              <a:t>Д.С</a:t>
            </a:r>
            <a:r>
              <a:rPr lang="ru-RU" sz="2200" dirty="0">
                <a:solidFill>
                  <a:srgbClr val="202122"/>
                </a:solidFill>
              </a:rPr>
              <a:t>. Лихачёв внёс значительный вклад в развитие изучения древнерусской литературы. Его перу принадлежат одни из лучших исследований по таким литературным памятникам, как «Повесть временных лет», «Слово о полку Игореве», «Моление Даниила Заточника» и др. 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85142" y="1527843"/>
            <a:ext cx="428017" cy="29005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02137" y="351968"/>
            <a:ext cx="428017" cy="29005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21264" y="4038344"/>
            <a:ext cx="199941" cy="228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50214" y="4018858"/>
            <a:ext cx="203888" cy="2377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84968" y="4726786"/>
            <a:ext cx="203888" cy="2377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66009" y="6426935"/>
            <a:ext cx="203888" cy="2377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05003" y="6426935"/>
            <a:ext cx="203888" cy="2377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ртрет одной книги. «Письма о добром и прекрасном» Дмитрия Лихачева -  PROлитературу - Новости и события - Оренбургская областная универсальная  научная библиотека им. Н.К. Крупск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1060"/>
            <a:ext cx="9580507" cy="6478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13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5443" y="584554"/>
            <a:ext cx="4669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Bahnschrift SemiBold SemiConden" panose="020B0502040204020203" pitchFamily="34" charset="0"/>
              </a:rPr>
              <a:t>ВИДЫ СЛОВОСОЧЕТАНИЙ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44" y="2450335"/>
            <a:ext cx="2721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Bahnschrift SemiBold SemiConden" panose="020B0502040204020203" pitchFamily="34" charset="0"/>
              </a:rPr>
              <a:t>согласование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3244" y="2045791"/>
            <a:ext cx="2721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Bahnschrift SemiBold SemiConden" panose="020B0502040204020203" pitchFamily="34" charset="0"/>
              </a:rPr>
              <a:t>управление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28314" y="2450334"/>
            <a:ext cx="2721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Bahnschrift SemiBold SemiConden" panose="020B0502040204020203" pitchFamily="34" charset="0"/>
              </a:rPr>
              <a:t>примыкание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144" y="4655076"/>
            <a:ext cx="4136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Bahnschrift SemiBold SemiConden" panose="020B0502040204020203" pitchFamily="34" charset="0"/>
              </a:rPr>
              <a:t>с</a:t>
            </a:r>
            <a:r>
              <a:rPr lang="ru-RU" sz="3200" dirty="0" smtClean="0">
                <a:latin typeface="Bahnschrift SemiBold SemiConden" panose="020B0502040204020203" pitchFamily="34" charset="0"/>
              </a:rPr>
              <a:t>уществительное + прилагательное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8586" y="4173687"/>
            <a:ext cx="4767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Bahnschrift SemiBold SemiConden" panose="020B0502040204020203" pitchFamily="34" charset="0"/>
              </a:rPr>
              <a:t>глагол + существительное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85414" y="4798655"/>
            <a:ext cx="3407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Bahnschrift SemiBold SemiConden" panose="020B0502040204020203" pitchFamily="34" charset="0"/>
              </a:rPr>
              <a:t>глагол + наречие</a:t>
            </a:r>
            <a:endParaRPr lang="ru-RU" sz="3200" dirty="0">
              <a:latin typeface="Bahnschrift SemiBold SemiConden" panose="020B0502040204020203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67001" y="1262743"/>
            <a:ext cx="1458685" cy="118759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177142" y="3090447"/>
            <a:ext cx="5444" cy="1671014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158592" y="2700468"/>
            <a:ext cx="16328" cy="1400897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9971314" y="3090447"/>
            <a:ext cx="5442" cy="170820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191280" y="1241651"/>
            <a:ext cx="1319893" cy="130145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6150428" y="1262743"/>
            <a:ext cx="16328" cy="846533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2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216" y="348656"/>
            <a:ext cx="11547568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текста: а</a:t>
            </a: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 рассуждает о чести ложной и истинной.</a:t>
            </a:r>
            <a:endParaRPr lang="ru-RU" sz="3200" dirty="0" smtClean="0">
              <a:latin typeface="Bahnschrift SemiBold SemiConden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мысль текста: истинная честь всегда идет в соответствии с совестью, в то время как честь ложная идет вразрез внутренним убеждениям и принципам, сбивает с истинного пути.</a:t>
            </a:r>
          </a:p>
          <a:p>
            <a:pPr algn="just">
              <a:lnSpc>
                <a:spcPct val="107000"/>
              </a:lnSpc>
            </a:pPr>
            <a:endParaRPr lang="ru-RU" sz="3200" dirty="0" smtClean="0">
              <a:latin typeface="Bahnschrift SemiBold SemiConden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Словосочетания:</a:t>
            </a:r>
          </a:p>
          <a:p>
            <a:pPr algn="r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душевной глубины</a:t>
            </a:r>
          </a:p>
          <a:p>
            <a:pPr algn="r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Чести 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дворян</a:t>
            </a:r>
          </a:p>
          <a:p>
            <a:pPr algn="r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ердце 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совестью</a:t>
            </a:r>
          </a:p>
          <a:p>
            <a:pPr algn="r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троек 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неудачами</a:t>
            </a:r>
          </a:p>
          <a:p>
            <a:pPr algn="r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устыне нравственности</a:t>
            </a:r>
          </a:p>
          <a:p>
            <a:pPr algn="r">
              <a:lnSpc>
                <a:spcPct val="107000"/>
              </a:lnSpc>
            </a:pP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3200" dirty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Bahnschrift SemiBold SemiConden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Души человека</a:t>
            </a:r>
            <a:endParaRPr lang="ru-RU" sz="3200" dirty="0">
              <a:latin typeface="Bahnschrift SemiBold SemiConden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4211" y="288911"/>
            <a:ext cx="46699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Bahnschrift SemiBold SemiConden" panose="020B0502040204020203" pitchFamily="34" charset="0"/>
              </a:rPr>
              <a:t>ВИДЫ ПРЕДЛОЖЕНИЙ</a:t>
            </a:r>
          </a:p>
          <a:p>
            <a:pPr algn="ctr"/>
            <a:r>
              <a:rPr lang="ru-RU" sz="2000" dirty="0" smtClean="0">
                <a:latin typeface="Bahnschrift SemiBold SemiConden" panose="020B0502040204020203" pitchFamily="34" charset="0"/>
              </a:rPr>
              <a:t>(по количеству грамматических основ)</a:t>
            </a:r>
            <a:endParaRPr lang="ru-RU" sz="2000" dirty="0">
              <a:latin typeface="Bahnschrift SemiBold SemiConden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9211" y="2071900"/>
            <a:ext cx="27214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Bahnschrift SemiBold SemiConden" panose="020B0502040204020203" pitchFamily="34" charset="0"/>
              </a:rPr>
              <a:t>простые</a:t>
            </a:r>
          </a:p>
          <a:p>
            <a:r>
              <a:rPr lang="ru-RU" sz="2000" dirty="0" smtClean="0">
                <a:latin typeface="Bahnschrift SemiBold SemiConden" panose="020B0502040204020203" pitchFamily="34" charset="0"/>
              </a:rPr>
              <a:t>(одна </a:t>
            </a:r>
            <a:r>
              <a:rPr lang="ru-RU" sz="2000" dirty="0" err="1" smtClean="0">
                <a:latin typeface="Bahnschrift SemiBold SemiConden" panose="020B0502040204020203" pitchFamily="34" charset="0"/>
              </a:rPr>
              <a:t>грамм.основа</a:t>
            </a:r>
            <a:r>
              <a:rPr lang="ru-RU" sz="2000" dirty="0" smtClean="0">
                <a:latin typeface="Bahnschrift SemiBold SemiConden" panose="020B0502040204020203" pitchFamily="34" charset="0"/>
              </a:rPr>
              <a:t>)</a:t>
            </a:r>
            <a:endParaRPr lang="ru-RU" sz="2000" dirty="0" smtClean="0">
              <a:latin typeface="Bahnschrift SemiBold SemiConden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9706" y="2286811"/>
            <a:ext cx="27214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Bahnschrift SemiBold SemiConden" panose="020B0502040204020203" pitchFamily="34" charset="0"/>
              </a:rPr>
              <a:t>сложные</a:t>
            </a:r>
          </a:p>
          <a:p>
            <a:r>
              <a:rPr lang="ru-RU" dirty="0" smtClean="0">
                <a:latin typeface="Bahnschrift SemiBold SemiConden" panose="020B0502040204020203" pitchFamily="34" charset="0"/>
              </a:rPr>
              <a:t>(две и более </a:t>
            </a:r>
            <a:r>
              <a:rPr lang="ru-RU" dirty="0" err="1" smtClean="0">
                <a:latin typeface="Bahnschrift SemiBold SemiConden" panose="020B0502040204020203" pitchFamily="34" charset="0"/>
              </a:rPr>
              <a:t>грамм.основ</a:t>
            </a:r>
            <a:r>
              <a:rPr lang="ru-RU" dirty="0" smtClean="0">
                <a:latin typeface="Bahnschrift SemiBold SemiConden" panose="020B0502040204020203" pitchFamily="34" charset="0"/>
              </a:rPr>
              <a:t>)</a:t>
            </a:r>
            <a:endParaRPr lang="ru-RU" dirty="0">
              <a:latin typeface="Bahnschrift SemiBold SemiConden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9176" y="5897235"/>
            <a:ext cx="2721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ahnschrift SemiBold SemiConden" panose="020B0502040204020203" pitchFamily="34" charset="0"/>
              </a:rPr>
              <a:t>сложносочинённые</a:t>
            </a:r>
            <a:endParaRPr lang="ru-RU" sz="2400" dirty="0">
              <a:latin typeface="Bahnschrift SemiBold SemiConden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894" y="4935845"/>
            <a:ext cx="258492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ahnschrift SemiBold SemiConden" panose="020B0502040204020203" pitchFamily="34" charset="0"/>
              </a:rPr>
              <a:t>двусоставные</a:t>
            </a:r>
            <a:r>
              <a:rPr lang="ru-RU" sz="3600" dirty="0" smtClean="0">
                <a:latin typeface="Bahnschrift SemiBold SemiConden" panose="020B0502040204020203" pitchFamily="34" charset="0"/>
              </a:rPr>
              <a:t> </a:t>
            </a:r>
          </a:p>
          <a:p>
            <a:r>
              <a:rPr lang="ru-RU" sz="2000" dirty="0" smtClean="0">
                <a:latin typeface="Bahnschrift SemiBold SemiConden" panose="020B0502040204020203" pitchFamily="34" charset="0"/>
              </a:rPr>
              <a:t>(есть подлежащее и сказуемое)</a:t>
            </a:r>
            <a:endParaRPr lang="ru-RU" sz="2000" dirty="0">
              <a:latin typeface="Bahnschrift SemiBold SemiConden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2982" y="4135626"/>
            <a:ext cx="2243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ahnschrift SemiBold SemiConden" panose="020B0502040204020203" pitchFamily="34" charset="0"/>
              </a:rPr>
              <a:t>бессоюзные</a:t>
            </a:r>
            <a:endParaRPr lang="ru-RU" sz="2800" dirty="0">
              <a:latin typeface="Bahnschrift SemiBold SemiConden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6582" y="5740487"/>
            <a:ext cx="340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ahnschrift SemiBold SemiConden" panose="020B0502040204020203" pitchFamily="34" charset="0"/>
              </a:rPr>
              <a:t>сложноподчинённые</a:t>
            </a:r>
            <a:endParaRPr lang="ru-RU" sz="2400" dirty="0">
              <a:latin typeface="Bahnschrift SemiBold SemiConden" panose="020B0502040204020203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67001" y="1262743"/>
            <a:ext cx="1458685" cy="118759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32815" y="3067699"/>
            <a:ext cx="1125920" cy="1354099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7353933" y="3248122"/>
            <a:ext cx="899308" cy="109437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2" idx="2"/>
          </p:cNvCxnSpPr>
          <p:nvPr/>
        </p:nvCxnSpPr>
        <p:spPr>
          <a:xfrm>
            <a:off x="9620357" y="4780101"/>
            <a:ext cx="1121555" cy="975102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447258" y="1178515"/>
            <a:ext cx="1051544" cy="1271819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893721" y="3132748"/>
            <a:ext cx="1056564" cy="201854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64815" y="4397236"/>
            <a:ext cx="247565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ahnschrift SemiBold SemiConden" panose="020B0502040204020203" pitchFamily="34" charset="0"/>
              </a:rPr>
              <a:t>односоставные</a:t>
            </a:r>
            <a:r>
              <a:rPr lang="ru-RU" sz="3200" dirty="0" smtClean="0">
                <a:latin typeface="Bahnschrift SemiBold SemiConden" panose="020B0502040204020203" pitchFamily="34" charset="0"/>
              </a:rPr>
              <a:t> </a:t>
            </a:r>
          </a:p>
          <a:p>
            <a:r>
              <a:rPr lang="ru-RU" sz="2000" dirty="0" smtClean="0">
                <a:latin typeface="Bahnschrift SemiBold SemiConden" panose="020B0502040204020203" pitchFamily="34" charset="0"/>
              </a:rPr>
              <a:t>(есть или подлежащее или сказуемое)</a:t>
            </a:r>
            <a:endParaRPr lang="ru-RU" sz="2000" dirty="0">
              <a:latin typeface="Bahnschrift SemiBold SemiConden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98802" y="4256881"/>
            <a:ext cx="2243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ahnschrift SemiBold SemiConden" panose="020B0502040204020203" pitchFamily="34" charset="0"/>
              </a:rPr>
              <a:t>союзные</a:t>
            </a:r>
            <a:endParaRPr lang="ru-RU" sz="2800" dirty="0">
              <a:latin typeface="Bahnschrift SemiBold SemiConden" panose="020B0502040204020203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9098280" y="3148585"/>
            <a:ext cx="156690" cy="1159715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7036051" y="4836387"/>
            <a:ext cx="1879349" cy="106084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6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к уроку русского языка </a:t>
            </a:r>
            <a: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8-ом классе </a:t>
            </a:r>
            <a: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4000" dirty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теме </a:t>
            </a:r>
            <a: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Обобщающий урок по теме «Синтаксис. Пунктуация. Культура речи» </a:t>
            </a:r>
            <a: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4000" dirty="0" smtClean="0">
                <a:latin typeface="Bahnschrif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Bahnschrift SemiCondensed" panose="020B0502040204020203" pitchFamily="34" charset="0"/>
                <a:cs typeface="Times New Roman" panose="02020603050405020304" pitchFamily="18" charset="0"/>
              </a:rPr>
              <a:t>рамках конкурса мультимедийных учебно-методических комплексов учителей </a:t>
            </a:r>
            <a:r>
              <a:rPr lang="ru-RU" sz="4000" dirty="0" smtClean="0">
                <a:latin typeface="Bahnschrift Semi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Bahnschrift Semi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Bahnschrift SemiCondensed" panose="020B0502040204020203" pitchFamily="34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latin typeface="Bahnschrift SemiCondensed" panose="020B0502040204020203" pitchFamily="34" charset="0"/>
                <a:cs typeface="Times New Roman" panose="02020603050405020304" pitchFamily="18" charset="0"/>
              </a:rPr>
              <a:t>Наследники Д.С. Лихачева</a:t>
            </a:r>
            <a:r>
              <a:rPr lang="ru-RU" sz="4000" dirty="0" smtClean="0">
                <a:latin typeface="Bahnschrift SemiCondensed" panose="020B0502040204020203" pitchFamily="34" charset="0"/>
                <a:cs typeface="Times New Roman" panose="02020603050405020304" pitchFamily="18" charset="0"/>
              </a:rPr>
              <a:t>»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Презентацию подготовила: учитель русского языка и литературы</a:t>
            </a:r>
          </a:p>
          <a:p>
            <a:pPr algn="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МБОУ "Средняя общеобразовательная школа-интернат с углубленным изучением отдельных предметов для одаренных детей" Сабинского муниципального района </a:t>
            </a:r>
            <a:r>
              <a:rPr lang="ru-RU" dirty="0" smtClean="0">
                <a:solidFill>
                  <a:schemeClr val="tx1"/>
                </a:solidFill>
              </a:rPr>
              <a:t>РТ</a:t>
            </a:r>
          </a:p>
          <a:p>
            <a:pPr algn="r">
              <a:spcBef>
                <a:spcPts val="0"/>
              </a:spcBef>
            </a:pPr>
            <a:r>
              <a:rPr lang="ru-RU" dirty="0" err="1" smtClean="0">
                <a:solidFill>
                  <a:schemeClr val="tx1"/>
                </a:solidFill>
              </a:rPr>
              <a:t>Джуманова</a:t>
            </a:r>
            <a:r>
              <a:rPr lang="ru-RU" dirty="0" smtClean="0">
                <a:solidFill>
                  <a:schemeClr val="tx1"/>
                </a:solidFill>
              </a:rPr>
              <a:t> Алина </a:t>
            </a:r>
            <a:r>
              <a:rPr lang="ru-RU" dirty="0" err="1" smtClean="0">
                <a:solidFill>
                  <a:schemeClr val="tx1"/>
                </a:solidFill>
              </a:rPr>
              <a:t>Ильдаровна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7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331</Words>
  <Application>Microsoft Office PowerPoint</Application>
  <PresentationFormat>Широкоэкранный</PresentationFormat>
  <Paragraphs>42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Bahnschrift Light Condensed</vt:lpstr>
      <vt:lpstr>Bahnschrift SemiBold SemiConden</vt:lpstr>
      <vt:lpstr>Bahnschrift SemiCondensed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к уроку русского языка  в 8-ом классе  по теме «Обобщающий урок по теме «Синтаксис. Пунктуация. Культура речи»  в рамках конкурса мультимедийных учебно-методических комплексов учителей  «Наследники Д.С. Лихачева»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 Джуманова</dc:creator>
  <cp:lastModifiedBy>Odarenka</cp:lastModifiedBy>
  <cp:revision>15</cp:revision>
  <dcterms:created xsi:type="dcterms:W3CDTF">2023-04-09T19:58:24Z</dcterms:created>
  <dcterms:modified xsi:type="dcterms:W3CDTF">2023-04-13T13:15:42Z</dcterms:modified>
</cp:coreProperties>
</file>