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8" r:id="rId6"/>
    <p:sldId id="269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4" r:id="rId15"/>
    <p:sldId id="265" r:id="rId16"/>
    <p:sldId id="266" r:id="rId17"/>
    <p:sldId id="275" r:id="rId18"/>
    <p:sldId id="258" r:id="rId19"/>
    <p:sldId id="26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2"/>
            <a:ext cx="9144000" cy="6849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23.08.2023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060" y="3573016"/>
            <a:ext cx="8208912" cy="1008112"/>
          </a:xfrm>
        </p:spPr>
        <p:txBody>
          <a:bodyPr>
            <a:prstTxWarp prst="textDeflate">
              <a:avLst>
                <a:gd name="adj" fmla="val 0"/>
              </a:avLst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Проблемы ЕГЭ по математике: решить нельзя откладывать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32375B-8E52-4994-A740-A5BE3177B69C}"/>
              </a:ext>
            </a:extLst>
          </p:cNvPr>
          <p:cNvSpPr txBox="1"/>
          <p:nvPr/>
        </p:nvSpPr>
        <p:spPr>
          <a:xfrm>
            <a:off x="2381244" y="566124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Подготовила учитель математики:</a:t>
            </a:r>
          </a:p>
          <a:p>
            <a:pPr algn="r"/>
            <a:r>
              <a:rPr lang="ru-RU" sz="1600" dirty="0" err="1">
                <a:solidFill>
                  <a:srgbClr val="4F81BD">
                    <a:lumMod val="50000"/>
                  </a:srgbClr>
                </a:solidFill>
              </a:rPr>
              <a:t>Торхова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 Наталья Васильевна</a:t>
            </a:r>
          </a:p>
          <a:p>
            <a:pPr algn="r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</a:rPr>
              <a:t>«</a:t>
            </a:r>
            <a:r>
              <a:rPr lang="ru-RU" sz="1600" dirty="0" smtClean="0">
                <a:solidFill>
                  <a:srgbClr val="254061"/>
                </a:solidFill>
              </a:rPr>
              <a:t>Школы-интерната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</a:rPr>
              <a:t> №30 ОАО «РЖД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»</a:t>
            </a:r>
          </a:p>
          <a:p>
            <a:pPr algn="r"/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г. Комсомольска-на-Амуре</a:t>
            </a: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8F0416-EB94-427A-9574-1FC061DEC7E5}"/>
              </a:ext>
            </a:extLst>
          </p:cNvPr>
          <p:cNvSpPr txBox="1"/>
          <p:nvPr/>
        </p:nvSpPr>
        <p:spPr>
          <a:xfrm>
            <a:off x="2555776" y="4797152"/>
            <a:ext cx="637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инструменты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Уметь совершать различные действия с алгебраическими дробями.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Понимать определение квадратного корня, уметь его извлекать.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Применять свойства арифметических квадратных корней для вычисления числовых выражений.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линейные, квадратные уравнения, владеть терминологией; знать формулы Виета.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Применять свойства неравенств; решать линейные неравенства и их системы.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Находить площади фигур; знать Теорему Пифагора.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 все четырёхугольники и владеть действиями с ними.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 признаки подобия треугольников.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Понимать окружность.</a:t>
            </a:r>
          </a:p>
        </p:txBody>
      </p:sp>
    </p:spTree>
    <p:extLst>
      <p:ext uri="{BB962C8B-B14F-4D97-AF65-F5344CB8AC3E}">
        <p14:creationId xmlns:p14="http://schemas.microsoft.com/office/powerpoint/2010/main" val="100198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487132-E566-436B-8894-CA584B5A687B}"/>
              </a:ext>
            </a:extLst>
          </p:cNvPr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irce"/>
              </a:rPr>
              <a:t>Быстро вспомнить весь пройденный ранее материал поможет книга Кэрол </a:t>
            </a:r>
            <a:r>
              <a:rPr lang="ru-RU" dirty="0" err="1">
                <a:solidFill>
                  <a:srgbClr val="000000"/>
                </a:solidFill>
                <a:latin typeface="Circe"/>
              </a:rPr>
              <a:t>Вордерман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 «Как объяснить ребёнку математику». </a:t>
            </a:r>
            <a:endParaRPr lang="ru-RU" dirty="0"/>
          </a:p>
        </p:txBody>
      </p:sp>
      <p:pic>
        <p:nvPicPr>
          <p:cNvPr id="6146" name="Picture 2" descr="https://cdn1.ozone.ru/multimedia/1021486997.jpg">
            <a:extLst>
              <a:ext uri="{FF2B5EF4-FFF2-40B4-BE49-F238E27FC236}">
                <a16:creationId xmlns:a16="http://schemas.microsoft.com/office/drawing/2014/main" xmlns="" id="{E0C6AB96-4D4D-4E79-A998-805DACA6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5" y="1484784"/>
            <a:ext cx="2979649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s://accessories.mypartnershop.ru/img/1011454350.jpg">
            <a:extLst>
              <a:ext uri="{FF2B5EF4-FFF2-40B4-BE49-F238E27FC236}">
                <a16:creationId xmlns:a16="http://schemas.microsoft.com/office/drawing/2014/main" xmlns="" id="{A7457095-1BE3-461E-A7F8-5B740B1F1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1650"/>
          <a:stretch/>
        </p:blipFill>
        <p:spPr bwMode="auto">
          <a:xfrm>
            <a:off x="3620887" y="834971"/>
            <a:ext cx="54346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1.ozone.ru/multimedia/1011454349.jpg">
            <a:extLst>
              <a:ext uri="{FF2B5EF4-FFF2-40B4-BE49-F238E27FC236}">
                <a16:creationId xmlns:a16="http://schemas.microsoft.com/office/drawing/2014/main" xmlns="" id="{9181949B-23D6-4584-978F-AEBA58560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0601"/>
          <a:stretch/>
        </p:blipFill>
        <p:spPr bwMode="auto">
          <a:xfrm>
            <a:off x="3532416" y="3859307"/>
            <a:ext cx="5611584" cy="31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7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Делать вычисления и преобразования.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уравнения, неравенства и их системы.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Строить и читать графики функций.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Выполнять действия с геометрическими фигурами, координатами и векторами.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Работать со статистической информацией, находить частоту и вероятность случайного события.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математические задачи разными способами.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Уметь математически грамотно и ясно записать решение.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Применять математические знания в практических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411995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mg1.wbstatic.net/big/new/1930000/1930701-1.jpg">
            <a:extLst>
              <a:ext uri="{FF2B5EF4-FFF2-40B4-BE49-F238E27FC236}">
                <a16:creationId xmlns:a16="http://schemas.microsoft.com/office/drawing/2014/main" xmlns="" id="{4DD2294D-00CF-414E-B3CD-67756CBF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2.labirint.ru/rcimg/572fb8a519cc4f6787fb05c648f8ee47/1920x1080/books47/460616/ph_4.jpg?1569237902">
            <a:extLst>
              <a:ext uri="{FF2B5EF4-FFF2-40B4-BE49-F238E27FC236}">
                <a16:creationId xmlns:a16="http://schemas.microsoft.com/office/drawing/2014/main" xmlns="" id="{02B63036-D775-4564-8249-D6BDF750D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51050" r="11376" b="12201"/>
          <a:stretch/>
        </p:blipFill>
        <p:spPr bwMode="auto">
          <a:xfrm>
            <a:off x="2915816" y="1196752"/>
            <a:ext cx="5904656" cy="430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g2.labirint.ru/rcimg/572fb8a519cc4f6787fb05c648f8ee47/1920x1080/books47/460616/ph_4.jpg?1569237902">
            <a:extLst>
              <a:ext uri="{FF2B5EF4-FFF2-40B4-BE49-F238E27FC236}">
                <a16:creationId xmlns:a16="http://schemas.microsoft.com/office/drawing/2014/main" xmlns="" id="{5C4E48E4-BEB0-44F1-B0BA-A5F7953C1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22700" r="29066" b="71000"/>
          <a:stretch/>
        </p:blipFill>
        <p:spPr bwMode="auto">
          <a:xfrm>
            <a:off x="3147814" y="404664"/>
            <a:ext cx="482110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8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числовые функции.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 действия с тригонометрическими функциями.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тригонометрические уравнения.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Выполнять преобразования тригонометрических выражений.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 действия с производными. </a:t>
            </a:r>
          </a:p>
        </p:txBody>
      </p:sp>
    </p:spTree>
    <p:extLst>
      <p:ext uri="{BB962C8B-B14F-4D97-AF65-F5344CB8AC3E}">
        <p14:creationId xmlns:p14="http://schemas.microsoft.com/office/powerpoint/2010/main" val="353445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Выполнять вычисления и преобразования.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уравнения и неравенства.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Выполнять действия с геометрическими фигурами, координатами и векторами.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Уметь строить и исследовать простейшие математические модели.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Использовать математику в практической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24927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252028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Сборники</a:t>
            </a:r>
          </a:p>
          <a:p>
            <a:r>
              <a:rPr lang="ru-RU" sz="2800" dirty="0"/>
              <a:t>Сайты по подготовке к ЕГЭ (ФИПИ, Решу ЕГЭ/ОГЭ, </a:t>
            </a:r>
            <a:r>
              <a:rPr lang="ru-RU" sz="2800" dirty="0" err="1"/>
              <a:t>Фоксфорд</a:t>
            </a:r>
            <a:r>
              <a:rPr lang="ru-RU" sz="2800" dirty="0"/>
              <a:t> и другие)</a:t>
            </a:r>
          </a:p>
          <a:p>
            <a:r>
              <a:rPr lang="ru-RU" sz="2800" dirty="0"/>
              <a:t>Группы в социальных сетях</a:t>
            </a:r>
            <a:r>
              <a:rPr lang="en-US" sz="2800" dirty="0"/>
              <a:t> (VK, Telegram, Facebook)</a:t>
            </a:r>
            <a:endParaRPr lang="ru-RU" sz="2800" dirty="0"/>
          </a:p>
          <a:p>
            <a:r>
              <a:rPr lang="ru-RU" sz="2800" dirty="0" err="1"/>
              <a:t>Видеохостинг</a:t>
            </a:r>
            <a:r>
              <a:rPr lang="ru-RU" sz="2800" dirty="0"/>
              <a:t> </a:t>
            </a:r>
            <a:r>
              <a:rPr lang="en-US" sz="2800" dirty="0"/>
              <a:t>YouTube</a:t>
            </a:r>
            <a:r>
              <a:rPr lang="ru-RU" sz="2800" dirty="0"/>
              <a:t> (Абитуриенты МФТИ и др.)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3528" y="44624"/>
            <a:ext cx="8712968" cy="129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Самостоятельная подготовка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2197" t="14062" r="24864" b="57815"/>
          <a:stretch/>
        </p:blipFill>
        <p:spPr>
          <a:xfrm>
            <a:off x="35361" y="3428999"/>
            <a:ext cx="4464631" cy="16448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2268" t="14657" r="24709" b="57223"/>
          <a:stretch/>
        </p:blipFill>
        <p:spPr>
          <a:xfrm>
            <a:off x="4572000" y="3428999"/>
            <a:ext cx="4557327" cy="1675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9277" r="945" b="21384"/>
          <a:stretch/>
        </p:blipFill>
        <p:spPr>
          <a:xfrm>
            <a:off x="217713" y="3428999"/>
            <a:ext cx="8708574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стоит готовиться к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егэ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066060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F325E5-3182-460C-83C8-029CCE5880B6}"/>
              </a:ext>
            </a:extLst>
          </p:cNvPr>
          <p:cNvSpPr txBox="1"/>
          <p:nvPr/>
        </p:nvSpPr>
        <p:spPr>
          <a:xfrm>
            <a:off x="611560" y="134409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Уделять время не только сложным предметам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Изучать требования и критерии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Преодоление страха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Изучать теорию и решать тренировочные задания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Брать пособия по рекомендации учителя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Чёткий план подготовки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Не ставить завышенных требований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Отдых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 Психологическая подготовка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420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5996" y="417453"/>
            <a:ext cx="7620000" cy="86409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Современный ФГОС позволяет учителю выбирать оптимальный уровень и содержание преподавания.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Постепенно математическое образование в России разворачивается в сторону общественно востребованной математики.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 условиях двухуровневого ЕГЭ, наличия явной практической части в ОГЭ и ВПР, в условиях разноуровневых образовательных программ встает острый вопрос об учебных пособиях нового поколения.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Требования 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ФГОс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реализуемые на уроках математики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67572D57-AA52-4F50-9FA5-3F526B3EF199}"/>
              </a:ext>
            </a:extLst>
          </p:cNvPr>
          <p:cNvSpPr/>
          <p:nvPr/>
        </p:nvSpPr>
        <p:spPr>
          <a:xfrm rot="5400000">
            <a:off x="664595" y="2042586"/>
            <a:ext cx="1656184" cy="1401055"/>
          </a:xfrm>
          <a:prstGeom prst="hexagon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xmlns="" id="{81541363-9AD0-4C4E-BE4E-9CF19A97C024}"/>
              </a:ext>
            </a:extLst>
          </p:cNvPr>
          <p:cNvSpPr/>
          <p:nvPr/>
        </p:nvSpPr>
        <p:spPr>
          <a:xfrm rot="5400000">
            <a:off x="3851919" y="2042587"/>
            <a:ext cx="1656184" cy="1401055"/>
          </a:xfrm>
          <a:prstGeom prst="hexagon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xmlns="" id="{7BE7F4BC-EEDF-4766-A9BA-BE5C03CE4FBC}"/>
              </a:ext>
            </a:extLst>
          </p:cNvPr>
          <p:cNvSpPr/>
          <p:nvPr/>
        </p:nvSpPr>
        <p:spPr>
          <a:xfrm rot="5400000">
            <a:off x="6676683" y="2042586"/>
            <a:ext cx="1656184" cy="1401055"/>
          </a:xfrm>
          <a:prstGeom prst="hexagon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2B45E1-1B2F-49FE-9E3D-B07D621F6C35}"/>
              </a:ext>
            </a:extLst>
          </p:cNvPr>
          <p:cNvSpPr txBox="1"/>
          <p:nvPr/>
        </p:nvSpPr>
        <p:spPr>
          <a:xfrm>
            <a:off x="115556" y="3625090"/>
            <a:ext cx="275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Исследовательская 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работа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971AA3-9142-4BB6-8FDA-49C8659D299E}"/>
              </a:ext>
            </a:extLst>
          </p:cNvPr>
          <p:cNvSpPr/>
          <p:nvPr/>
        </p:nvSpPr>
        <p:spPr>
          <a:xfrm>
            <a:off x="3707904" y="3609055"/>
            <a:ext cx="2184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Метапредметные 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связи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0065EB3-A940-4078-AE58-855A3949C0E0}"/>
              </a:ext>
            </a:extLst>
          </p:cNvPr>
          <p:cNvSpPr/>
          <p:nvPr/>
        </p:nvSpPr>
        <p:spPr>
          <a:xfrm>
            <a:off x="5218775" y="36119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Развитие мотивов и  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интересов познавательной                                                                                                          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Вычислительные навыки (Складывать и вычитать двузначные числа и обыкновенные дроби в уме. Умножать однозначные, двузначные числа.)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Признаки делимости (на 2, 5, 10, 3, 9. Дополнительно, на 4, 6, 8, 12, 7*, 11*, 13*).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Округлять натуральные числа.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 основные единицы длины, массы, времени, скорости, площади, объёма.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текстовые задачи.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Изображать геометрические фигуры.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Составлять таблицы, строить диаграммы.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Находить проценты.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E93FA8C4-1CE5-447D-9E4D-761C5B355D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50988" y="133845"/>
            <a:ext cx="4669483" cy="3844243"/>
            <a:chOff x="256" y="1525"/>
            <a:chExt cx="3395" cy="2795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xmlns="" id="{B8833186-6F08-4503-AE41-73A4383E3C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1525"/>
              <a:ext cx="3395" cy="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xmlns="" id="{1B4F6FDD-BCAF-4C7C-8853-F853E27C7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1525"/>
              <a:ext cx="3400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xmlns="" id="{0A52E35D-642B-46DB-A97E-7980A79D80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33845"/>
            <a:ext cx="4447423" cy="3126358"/>
            <a:chOff x="143" y="236"/>
            <a:chExt cx="5474" cy="3848"/>
          </a:xfrm>
        </p:grpSpPr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xmlns="" id="{B6717316-2C86-44F4-BD52-CB272EABC1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3" y="236"/>
              <a:ext cx="5474" cy="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xmlns="" id="{83889590-D021-401D-BE28-E1F4127E7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36"/>
              <a:ext cx="5482" cy="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19">
            <a:extLst>
              <a:ext uri="{FF2B5EF4-FFF2-40B4-BE49-F238E27FC236}">
                <a16:creationId xmlns:a16="http://schemas.microsoft.com/office/drawing/2014/main" xmlns="" id="{B6D2DEE1-A42B-46B1-9EF5-C2DF073D133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3573016"/>
            <a:ext cx="41305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xmlns="" id="{A9B83177-2F27-4226-85E1-3B9D399C17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343786"/>
            <a:ext cx="4447424" cy="3524300"/>
            <a:chOff x="159" y="2515"/>
            <a:chExt cx="2274" cy="1802"/>
          </a:xfrm>
        </p:grpSpPr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xmlns="" id="{F1FAE3B5-B599-4B1C-9FBA-88B2D17E15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9" y="2515"/>
              <a:ext cx="2274" cy="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>
              <a:extLst>
                <a:ext uri="{FF2B5EF4-FFF2-40B4-BE49-F238E27FC236}">
                  <a16:creationId xmlns:a16="http://schemas.microsoft.com/office/drawing/2014/main" xmlns="" id="{15CB3459-A74C-4B48-9539-B9FB55FE6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515"/>
              <a:ext cx="2277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xmlns="" id="{58EC579E-0FC1-423A-A638-63A8A43C1D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55976" y="3946903"/>
            <a:ext cx="4788024" cy="2942640"/>
            <a:chOff x="0" y="390"/>
            <a:chExt cx="5760" cy="3540"/>
          </a:xfrm>
        </p:grpSpPr>
        <p:sp>
          <p:nvSpPr>
            <p:cNvPr id="23" name="AutoShape 27">
              <a:extLst>
                <a:ext uri="{FF2B5EF4-FFF2-40B4-BE49-F238E27FC236}">
                  <a16:creationId xmlns:a16="http://schemas.microsoft.com/office/drawing/2014/main" xmlns="" id="{722D4C76-DC62-4A1F-892B-DE7541666F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90"/>
              <a:ext cx="5760" cy="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xmlns="" id="{5266A6ED-FFBC-4F36-895A-F170201AC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0"/>
              <a:ext cx="5766" cy="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3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0315ED-C1F5-46DB-9BC4-531AAE3B0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1792">
            <a:off x="312204" y="269676"/>
            <a:ext cx="2614936" cy="3441593"/>
          </a:xfrm>
          <a:prstGeom prst="rect">
            <a:avLst/>
          </a:prstGeom>
        </p:spPr>
      </p:pic>
      <p:pic>
        <p:nvPicPr>
          <p:cNvPr id="2052" name="Picture 4" descr="https://static.auction.ru/offer_images/rd48/2019/11/26/08/big/C/CLrZyLTEVyH/oster_g_zadachnik_nenagljadnoe_posobie_po_matematike_khudozhnik_d_burusov.jpg">
            <a:extLst>
              <a:ext uri="{FF2B5EF4-FFF2-40B4-BE49-F238E27FC236}">
                <a16:creationId xmlns:a16="http://schemas.microsoft.com/office/drawing/2014/main" xmlns="" id="{DEB6616C-688F-49AB-AFD5-C85C4961E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67" b="88000" l="3500" r="9725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2201" r="2751" b="12201"/>
          <a:stretch/>
        </p:blipFill>
        <p:spPr bwMode="auto">
          <a:xfrm>
            <a:off x="1619672" y="3330655"/>
            <a:ext cx="5793044" cy="35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7.userapi.com/c846418/v846418749/d094f/bws7MPfI6IA.jpg">
            <a:extLst>
              <a:ext uri="{FF2B5EF4-FFF2-40B4-BE49-F238E27FC236}">
                <a16:creationId xmlns:a16="http://schemas.microsoft.com/office/drawing/2014/main" xmlns="" id="{846614C6-3A70-43E6-A6E6-867A4C88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256">
            <a:off x="6108520" y="233638"/>
            <a:ext cx="2681435" cy="35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2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Представлять основные этапы развития математической науки.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Понимать математический текст, знать символы и термины.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Владеть натуральными числами.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Пользоваться системой координат, уметь располагать на ней точки.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Складывать, умножать и делить рациональные числа.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Умножать и делить дроби.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задачи при помощи пропорции.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 основные законы и определения геометрии.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Считать длину и площадь круга. </a:t>
            </a:r>
          </a:p>
        </p:txBody>
      </p:sp>
    </p:spTree>
    <p:extLst>
      <p:ext uri="{BB962C8B-B14F-4D97-AF65-F5344CB8AC3E}">
        <p14:creationId xmlns:p14="http://schemas.microsoft.com/office/powerpoint/2010/main" val="143545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avva-shop.ru/upload/iblock/567/567a3d912d974240146b9808506255b0.jpg">
            <a:extLst>
              <a:ext uri="{FF2B5EF4-FFF2-40B4-BE49-F238E27FC236}">
                <a16:creationId xmlns:a16="http://schemas.microsoft.com/office/drawing/2014/main" xmlns="" id="{9FB59696-9823-46FF-9AA6-7CD9AD8A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73036" cy="49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1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712968" cy="12994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 класс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008DAD3-4B7C-400C-9D3B-04CB8D130B6D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568952" cy="5001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Уметь определять линейную функцию.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Знать, что такое степень, и производить с ней различные действия.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Проводить арифметические операции над одночленами и многочленами.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Применять формулы сокращенного умножения.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Решать квадратичную функцию.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Владеть всеми начальными геометрическими сведениями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ru-RU" sz="2800" dirty="0">
                <a:solidFill>
                  <a:schemeClr val="tx1"/>
                </a:solidFill>
              </a:rPr>
              <a:t>Знать признаки треугольников и решать задачи с их помощью.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Уметь находить сумму углов треугольника.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Строить различные треугольники. </a:t>
            </a:r>
          </a:p>
        </p:txBody>
      </p:sp>
    </p:spTree>
    <p:extLst>
      <p:ext uri="{BB962C8B-B14F-4D97-AF65-F5344CB8AC3E}">
        <p14:creationId xmlns:p14="http://schemas.microsoft.com/office/powerpoint/2010/main" val="313183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3AF14B-B087-4D03-A3E2-664D9319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6632"/>
            <a:ext cx="3528392" cy="62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7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672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Circe</vt:lpstr>
      <vt:lpstr>Wingdings</vt:lpstr>
      <vt:lpstr>Тема Office</vt:lpstr>
      <vt:lpstr>Специальное оформление</vt:lpstr>
      <vt:lpstr>Проблемы ЕГЭ по математике: решить нельзя откладывать</vt:lpstr>
      <vt:lpstr>Требования  ФГОс, реализуемые на уроках математики </vt:lpstr>
      <vt:lpstr>5 класс</vt:lpstr>
      <vt:lpstr>Презентация PowerPoint</vt:lpstr>
      <vt:lpstr>Презентация PowerPoint</vt:lpstr>
      <vt:lpstr>6 класс</vt:lpstr>
      <vt:lpstr>Презентация PowerPoint</vt:lpstr>
      <vt:lpstr>7 класс</vt:lpstr>
      <vt:lpstr>Презентация PowerPoint</vt:lpstr>
      <vt:lpstr>8 класс</vt:lpstr>
      <vt:lpstr>Презентация PowerPoint</vt:lpstr>
      <vt:lpstr>9 класс</vt:lpstr>
      <vt:lpstr>Презентация PowerPoint</vt:lpstr>
      <vt:lpstr>10 класс</vt:lpstr>
      <vt:lpstr>11 класс</vt:lpstr>
      <vt:lpstr>Презентация PowerPoint</vt:lpstr>
      <vt:lpstr>Как стоит готовиться к егэ</vt:lpstr>
      <vt:lpstr>Заключение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Учетная запись Майкрософт</cp:lastModifiedBy>
  <cp:revision>37</cp:revision>
  <dcterms:created xsi:type="dcterms:W3CDTF">2009-01-08T12:15:48Z</dcterms:created>
  <dcterms:modified xsi:type="dcterms:W3CDTF">2023-08-23T13:14:45Z</dcterms:modified>
</cp:coreProperties>
</file>