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  <a:srgbClr val="0033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3" autoAdjust="0"/>
    <p:restoredTop sz="94660"/>
  </p:normalViewPr>
  <p:slideViewPr>
    <p:cSldViewPr>
      <p:cViewPr varScale="1">
        <p:scale>
          <a:sx n="69" d="100"/>
          <a:sy n="69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34" Type="http://schemas.openxmlformats.org/officeDocument/2006/relationships/slide" Target="slide35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33" Type="http://schemas.openxmlformats.org/officeDocument/2006/relationships/slide" Target="slide34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32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27.jpe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79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e.sfu-kras.ru/pluginfile.php/1925017/course/overviewfiles/scale_12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4"/>
            <a:ext cx="9144000" cy="68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0656" y="4551288"/>
            <a:ext cx="8784976" cy="1569660"/>
          </a:xfrm>
          <a:prstGeom prst="rect">
            <a:avLst/>
          </a:prstGeom>
          <a:solidFill>
            <a:srgbClr val="FF0000"/>
          </a:solidFill>
          <a:ln w="76200">
            <a:solidFill>
              <a:srgbClr val="00339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645"/>
              </a:avLst>
            </a:prstTxWarp>
            <a:spAutoFit/>
          </a:bodyPr>
          <a:lstStyle/>
          <a:p>
            <a:pPr algn="ctr"/>
            <a:r>
              <a:rPr lang="ru-RU" sz="4800" b="1" i="1" cap="none" spc="0" dirty="0" smtClean="0">
                <a:ln w="12700">
                  <a:solidFill>
                    <a:srgbClr val="002060"/>
                  </a:solidFill>
                  <a:prstDash val="solid"/>
                </a:ln>
                <a:pattFill prst="solidDmnd">
                  <a:fgClr>
                    <a:srgbClr val="00FFFF"/>
                  </a:fgClr>
                  <a:bgClr>
                    <a:srgbClr val="FFFF00"/>
                  </a:bgClr>
                </a:patt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Викторина по ИСТОРИИ ДРЕВНЕГО МИРА</a:t>
            </a:r>
            <a:endParaRPr lang="ru-RU" sz="4800" b="1" i="1" cap="none" spc="0" dirty="0">
              <a:ln w="12700">
                <a:solidFill>
                  <a:srgbClr val="002060"/>
                </a:solidFill>
                <a:prstDash val="solid"/>
              </a:ln>
              <a:pattFill prst="solidDmnd">
                <a:fgClr>
                  <a:srgbClr val="00FFFF"/>
                </a:fgClr>
                <a:bgClr>
                  <a:srgbClr val="FFFF00"/>
                </a:bgClr>
              </a:patt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00" y="6156119"/>
            <a:ext cx="2771800" cy="681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истории и обществознания 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Зубово – Полянской СОШ №1 </a:t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Медведева Светлана Петровна </a:t>
            </a:r>
            <a:endParaRPr lang="ru-RU" sz="1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268760"/>
            <a:ext cx="6760840" cy="558552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000" dirty="0" smtClean="0"/>
              <a:t>Год рождения Иисуса Христа от основания города Рима? </a:t>
            </a:r>
            <a:endParaRPr lang="ru-RU" sz="2000" dirty="0"/>
          </a:p>
        </p:txBody>
      </p:sp>
      <p:pic>
        <p:nvPicPr>
          <p:cNvPr id="8194" name="Picture 2" descr="https://imagesrnd.travelatacdn.ru/xtravel/img/content/19/98/1998f68ff2f0273d83a0663e537d31d1cb0b8418.jpeg?width=1920&amp;height=10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/>
          <a:stretch/>
        </p:blipFill>
        <p:spPr bwMode="auto">
          <a:xfrm>
            <a:off x="1403648" y="2384792"/>
            <a:ext cx="5299089" cy="3198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6876256" y="3756588"/>
            <a:ext cx="1350034" cy="13555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753 год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38645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t2.depositphotos.com/1345122/5551/i/950/depositphotos_55515729-stock-photo-question-mark-character-with-victo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22" y="3540711"/>
            <a:ext cx="1477901" cy="1995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81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6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124744"/>
            <a:ext cx="6400800" cy="990600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000" dirty="0" smtClean="0"/>
              <a:t>Счёт лет от рождения Иисуса Христа в нашей стране был введён царём? </a:t>
            </a:r>
            <a:endParaRPr lang="ru-RU" sz="2000" dirty="0"/>
          </a:p>
        </p:txBody>
      </p:sp>
      <p:pic>
        <p:nvPicPr>
          <p:cNvPr id="9218" name="Picture 2" descr="https://avatars.mds.yandex.net/get-zen_doc/1347728/pub_5c91edad6a13e400b4cbeaed_5c91f84253139b00b347a4e8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99" y="2276871"/>
            <a:ext cx="2456638" cy="3275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 со стрелкой влево 3"/>
          <p:cNvSpPr/>
          <p:nvPr/>
        </p:nvSpPr>
        <p:spPr>
          <a:xfrm>
            <a:off x="5580112" y="3419362"/>
            <a:ext cx="2160240" cy="990534"/>
          </a:xfrm>
          <a:prstGeom prst="leftArrowCallou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Петром </a:t>
            </a:r>
            <a:r>
              <a:rPr lang="en-US" dirty="0" smtClean="0"/>
              <a:t>I</a:t>
            </a:r>
            <a:endParaRPr lang="ru-RU" dirty="0"/>
          </a:p>
        </p:txBody>
      </p:sp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93649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7.hotpng.com/preview/408/586/436/smiley-emoticon-clip-art-smile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2235274" cy="2235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340768"/>
            <a:ext cx="4064496" cy="774576"/>
          </a:xfrm>
        </p:spPr>
        <p:txBody>
          <a:bodyPr>
            <a:normAutofit fontScale="92500"/>
          </a:bodyPr>
          <a:lstStyle/>
          <a:p>
            <a:pPr indent="0" algn="ctr">
              <a:buNone/>
            </a:pPr>
            <a:r>
              <a:rPr lang="ru-RU" dirty="0" smtClean="0"/>
              <a:t>Повелителей всего Египта называют? </a:t>
            </a:r>
            <a:endParaRPr lang="ru-RU" dirty="0"/>
          </a:p>
        </p:txBody>
      </p:sp>
      <p:pic>
        <p:nvPicPr>
          <p:cNvPr id="4" name="Picture 6" descr="https://yt3.ggpht.com/a/AATXAJy9gteFwKZZp6D5RLrmKuYLoXy6Lx8bqfg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7" y="4465403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thumbs.gfycat.com/GrayOptimisticChanticleer-size_restric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41" y="2230437"/>
            <a:ext cx="1742775" cy="29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Лента лицом вниз 4"/>
          <p:cNvSpPr/>
          <p:nvPr/>
        </p:nvSpPr>
        <p:spPr>
          <a:xfrm>
            <a:off x="6264541" y="5200127"/>
            <a:ext cx="1832844" cy="533130"/>
          </a:xfrm>
          <a:prstGeom prst="ribbon">
            <a:avLst>
              <a:gd name="adj1" fmla="val 33333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7030A0"/>
                </a:solidFill>
              </a:rPr>
              <a:t>Фараонами</a:t>
            </a:r>
            <a:endParaRPr lang="ru-RU" sz="1100" dirty="0">
              <a:solidFill>
                <a:srgbClr val="7030A0"/>
              </a:solidFill>
            </a:endParaRPr>
          </a:p>
        </p:txBody>
      </p:sp>
      <p:pic>
        <p:nvPicPr>
          <p:cNvPr id="10244" name="Picture 4" descr="https://i.pinimg.com/originals/b8/d3/e1/b8d3e12d691f6e41ad080d25b25e693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81" y="2296732"/>
            <a:ext cx="3983263" cy="298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lipart-library.com/new_gallery/295-2951627_animated-question-mark-pn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6837" r="14502" b="3576"/>
          <a:stretch/>
        </p:blipFill>
        <p:spPr bwMode="auto">
          <a:xfrm>
            <a:off x="6129753" y="2296732"/>
            <a:ext cx="2102419" cy="3468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0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7488832" cy="630559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000" b="1" i="1" dirty="0" smtClean="0"/>
              <a:t>Столицей Египетского государства стал город …?</a:t>
            </a:r>
            <a:endParaRPr lang="ru-RU" sz="2000" b="1" i="1" dirty="0"/>
          </a:p>
        </p:txBody>
      </p:sp>
      <p:pic>
        <p:nvPicPr>
          <p:cNvPr id="4" name="Picture 6" descr="https://yt3.ggpht.com/a/AATXAJy9gteFwKZZp6D5RLrmKuYLoXy6Lx8bqfg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465403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2.bp.blogspot.com/-7k2k_2TCBuw/T6u6VS9na2I/AAAAAAAAAJI/8PZ0sHz5OFc/s1600/Giza%2B%25281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75" y="2276872"/>
            <a:ext cx="4450407" cy="3337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нутый угол 4"/>
          <p:cNvSpPr/>
          <p:nvPr/>
        </p:nvSpPr>
        <p:spPr>
          <a:xfrm>
            <a:off x="7020272" y="4425296"/>
            <a:ext cx="1080120" cy="66079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Мемфис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8" name="Picture 4" descr="http://www.clipartbest.com/cliparts/pi5/XLj/pi5XLjgz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79" y="3760420"/>
            <a:ext cx="1454905" cy="1990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340768"/>
            <a:ext cx="5328592" cy="36004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такие - вельможи?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https://yt3.ggpht.com/a/AATXAJy9gteFwKZZp6D5RLrmKuYLoXy6Lx8bqfg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465403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litlib.net/book/image/?id=48601&amp;image=i_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50" y="2348879"/>
            <a:ext cx="3935465" cy="3305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6300192" y="3068959"/>
            <a:ext cx="1872208" cy="2141191"/>
          </a:xfrm>
          <a:prstGeom prst="vertic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Царские советники, военачальники</a:t>
            </a:r>
            <a:endParaRPr lang="ru-RU" dirty="0"/>
          </a:p>
        </p:txBody>
      </p:sp>
      <p:pic>
        <p:nvPicPr>
          <p:cNvPr id="12292" name="Picture 4" descr="https://thumbs.dreamstime.com/z/%D0%BA%D1%80%D0%B0%D1%81%D0%BD%D1%8B%D0%B9-%D1%86%D0%B2%D0%B5%D1%82-%D1%81%D0%BF%D1%80%D0%B0%D1%88%D0%B8%D0%B2%D0%B0%D0%B5%D1%82-%D0%B2%D0%BE%D0%B7%D0%B3%D0%BB%D0%B0%D1%81%D1%8B-266525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7"/>
          <a:stretch/>
        </p:blipFill>
        <p:spPr bwMode="auto">
          <a:xfrm>
            <a:off x="6300192" y="2920480"/>
            <a:ext cx="1956318" cy="2438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7344816" cy="702568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определение понятию «Амулет»?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s://opt-1621856.ssl.1c-bitrix-cdn.ru/upload/medialibrary/ba3/ba306db2b11fef7edceebdb11f608a66.jpg?1597725216784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392"/>
            <a:ext cx="3674244" cy="2857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4465403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972681" y="2924944"/>
            <a:ext cx="2304256" cy="2717255"/>
          </a:xfrm>
          <a:prstGeom prst="round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Предмет, которому приписываются магические силы, который должен принести счастье (энергетическое, таинственное действие) и уберечь от потерь (защитное действие)</a:t>
            </a:r>
          </a:p>
        </p:txBody>
      </p:sp>
      <p:pic>
        <p:nvPicPr>
          <p:cNvPr id="13316" name="Picture 4" descr="http://www.clipartbest.com/cliparts/dir/6Ab/dir6AbKy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26" y="2659893"/>
            <a:ext cx="2438912" cy="324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052736"/>
            <a:ext cx="6400800" cy="990600"/>
          </a:xfrm>
        </p:spPr>
        <p:txBody>
          <a:bodyPr/>
          <a:lstStyle/>
          <a:p>
            <a:pPr indent="0">
              <a:buNone/>
            </a:pPr>
            <a:r>
              <a:rPr lang="ru-RU" dirty="0"/>
              <a:t>Период наивысшего расцвета Древнеегипетского государства пришёлся на время правления </a:t>
            </a:r>
            <a:r>
              <a:rPr lang="ru-RU" dirty="0" smtClean="0"/>
              <a:t>фараона?</a:t>
            </a:r>
            <a:endParaRPr lang="ru-RU" dirty="0"/>
          </a:p>
        </p:txBody>
      </p:sp>
      <p:pic>
        <p:nvPicPr>
          <p:cNvPr id="1026" name="Picture 2" descr="http://www.infobarrel.com/media/image/140967_ma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59" y="2348880"/>
            <a:ext cx="2196726" cy="3313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4465403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ердце 5"/>
          <p:cNvSpPr/>
          <p:nvPr/>
        </p:nvSpPr>
        <p:spPr>
          <a:xfrm>
            <a:off x="6372200" y="3945739"/>
            <a:ext cx="1656184" cy="1511562"/>
          </a:xfrm>
          <a:prstGeom prst="hear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Тутмоса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https://pbs.twimg.com/tweet_video_thumb/EUh6qPCWkAETkX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1" t="8932" r="23265" b="6411"/>
          <a:stretch/>
        </p:blipFill>
        <p:spPr bwMode="auto">
          <a:xfrm>
            <a:off x="6372200" y="3152929"/>
            <a:ext cx="1800200" cy="2471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268760"/>
            <a:ext cx="3560440" cy="630560"/>
          </a:xfrm>
        </p:spPr>
        <p:txBody>
          <a:bodyPr/>
          <a:lstStyle/>
          <a:p>
            <a:pPr indent="0">
              <a:buNone/>
            </a:pPr>
            <a:r>
              <a:rPr lang="ru-RU" dirty="0"/>
              <a:t>О</a:t>
            </a:r>
            <a:r>
              <a:rPr lang="ru-RU" dirty="0" smtClean="0"/>
              <a:t>дна </a:t>
            </a:r>
            <a:r>
              <a:rPr lang="ru-RU" dirty="0"/>
              <a:t>из величайших рек </a:t>
            </a:r>
            <a:r>
              <a:rPr lang="ru-RU" dirty="0" smtClean="0"/>
              <a:t>Азии?</a:t>
            </a:r>
            <a:endParaRPr lang="ru-RU" dirty="0"/>
          </a:p>
        </p:txBody>
      </p:sp>
      <p:pic>
        <p:nvPicPr>
          <p:cNvPr id="4" name="Picture 6" descr="https://yt3.ggpht.com/a/AATXAJy9gteFwKZZp6D5RLrmKuYLoXy6Lx8bqfg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4465403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736x/0f/55/82/0f5582fd83ce0fc31b110c684481f5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63" y="2348880"/>
            <a:ext cx="4403899" cy="33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092280" y="4403446"/>
            <a:ext cx="1008112" cy="557015"/>
          </a:xfrm>
          <a:prstGeom prst="round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Евфрат</a:t>
            </a:r>
          </a:p>
        </p:txBody>
      </p:sp>
      <p:pic>
        <p:nvPicPr>
          <p:cNvPr id="10" name="Picture 4" descr="https://www.festivalclaca.cat/imgfv/m/312-3129533_question-mark-gifs-spinning-question-mark-gif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r="15664" b="6217"/>
          <a:stretch/>
        </p:blipFill>
        <p:spPr bwMode="auto">
          <a:xfrm>
            <a:off x="7092280" y="3716193"/>
            <a:ext cx="1069000" cy="19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6400800" cy="702568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400" dirty="0" smtClean="0"/>
              <a:t>Кого египтяне считали отцом </a:t>
            </a:r>
            <a:r>
              <a:rPr lang="ru-RU" sz="2400" dirty="0"/>
              <a:t>богов и людей, всего живого на </a:t>
            </a:r>
            <a:r>
              <a:rPr lang="ru-RU" sz="2400" dirty="0" smtClean="0"/>
              <a:t>Земле?</a:t>
            </a:r>
            <a:endParaRPr lang="ru-RU" sz="2400" dirty="0"/>
          </a:p>
        </p:txBody>
      </p:sp>
      <p:pic>
        <p:nvPicPr>
          <p:cNvPr id="3074" name="Picture 2" descr="https://i.pinimg.com/736x/6c/1c/20/6c1c20d5a2149a786c8fd9331ab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3413111" cy="3413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1.liveinternet.ru/images/attach/d/0/137/161/137161831_Q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797670"/>
            <a:ext cx="119062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3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бог </a:t>
            </a:r>
            <a:r>
              <a:rPr lang="ru-RU" dirty="0" smtClean="0"/>
              <a:t>тьмы в </a:t>
            </a:r>
            <a:r>
              <a:rPr lang="ru-RU" dirty="0" err="1" smtClean="0"/>
              <a:t>египте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4098" name="Picture 2" descr="http://900igr.net/up/datai/55606/0005-002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24813" r="13545" b="3568"/>
          <a:stretch/>
        </p:blipFill>
        <p:spPr bwMode="auto">
          <a:xfrm>
            <a:off x="2245073" y="2327919"/>
            <a:ext cx="4551599" cy="3353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агетная рамка 4"/>
          <p:cNvSpPr/>
          <p:nvPr/>
        </p:nvSpPr>
        <p:spPr>
          <a:xfrm>
            <a:off x="7092280" y="3789040"/>
            <a:ext cx="1068166" cy="936104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Апоп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6" descr="http://s17.rimg.info/a781d1f06aa7073677ed06e3d65125b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38" y="3187074"/>
            <a:ext cx="1352503" cy="2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829506"/>
              </p:ext>
            </p:extLst>
          </p:nvPr>
        </p:nvGraphicFramePr>
        <p:xfrm>
          <a:off x="-14211" y="2"/>
          <a:ext cx="9141859" cy="6857999"/>
        </p:xfrm>
        <a:graphic>
          <a:graphicData uri="http://schemas.openxmlformats.org/drawingml/2006/table">
            <a:tbl>
              <a:tblPr firstCol="1" bandRow="1">
                <a:tableStyleId>{D113A9D2-9D6B-4929-AA2D-F23B5EE8CBE7}</a:tableStyleId>
              </a:tblPr>
              <a:tblGrid>
                <a:gridCol w="1849907"/>
                <a:gridCol w="792088"/>
                <a:gridCol w="792088"/>
                <a:gridCol w="792088"/>
                <a:gridCol w="859469"/>
                <a:gridCol w="864642"/>
                <a:gridCol w="931153"/>
                <a:gridCol w="864642"/>
                <a:gridCol w="697891"/>
                <a:gridCol w="697891"/>
              </a:tblGrid>
              <a:tr h="1831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Как жили люди в древности</a:t>
                      </a:r>
                    </a:p>
                    <a:p>
                      <a:pPr algn="ctr"/>
                      <a:endParaRPr lang="ru-RU" sz="1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" action="ppaction://hlinksldjump"/>
                        </a:rPr>
                        <a:t>10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3" action="ppaction://hlinksldjump"/>
                        </a:rPr>
                        <a:t>20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4" action="ppaction://hlinksldjump"/>
                        </a:rPr>
                        <a:t>30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5" action="ppaction://hlinksldjump"/>
                        </a:rPr>
                        <a:t>40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5" action="ppaction://hlinksldjump"/>
                        </a:rPr>
                        <a:t>50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6" action="ppaction://hlinksldjump"/>
                        </a:rPr>
                        <a:t>60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7" action="ppaction://hlinksldjump"/>
                        </a:rPr>
                        <a:t>70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8" action="ppaction://hlinksldjump"/>
                        </a:rPr>
                        <a:t>80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9" action="ppaction://hlinksldjump"/>
                        </a:rPr>
                        <a:t>90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1675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Древний </a:t>
                      </a:r>
                      <a:r>
                        <a:rPr lang="ru-RU" sz="1800" b="1" i="0" kern="1200" dirty="0" err="1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египет</a:t>
                      </a:r>
                      <a:endParaRPr lang="ru-RU" sz="1800" b="1" i="0" kern="1200" dirty="0" smtClean="0">
                        <a:solidFill>
                          <a:schemeClr val="lt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0" action="ppaction://hlinksldjump"/>
                        </a:rPr>
                        <a:t>10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1" action="ppaction://hlinksldjump"/>
                        </a:rPr>
                        <a:t>20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2" action="ppaction://hlinksldjump"/>
                        </a:rPr>
                        <a:t>30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3" action="ppaction://hlinksldjump"/>
                        </a:rPr>
                        <a:t>40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sng" baseline="0" dirty="0" smtClean="0">
                          <a:solidFill>
                            <a:srgbClr val="C00000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4" action="ppaction://hlinksldjump"/>
                        </a:rPr>
                        <a:t>50</a:t>
                      </a:r>
                      <a:endParaRPr lang="ru-RU" sz="3600" b="1" i="1" u="sng" baseline="0" dirty="0">
                        <a:solidFill>
                          <a:srgbClr val="C00000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5" action="ppaction://hlinksldjump"/>
                        </a:rPr>
                        <a:t>60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6" action="ppaction://hlinksldjump"/>
                        </a:rPr>
                        <a:t>70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7" action="ppaction://hlinksldjump"/>
                        </a:rPr>
                        <a:t>80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8" action="ppaction://hlinksldjump"/>
                        </a:rPr>
                        <a:t>90</a:t>
                      </a:r>
                      <a:endParaRPr lang="ru-RU" sz="3600" b="1" i="1" u="none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/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1675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Боги</a:t>
                      </a:r>
                      <a:r>
                        <a:rPr lang="ru-RU" sz="1800" b="1" i="0" kern="1200" baseline="0" dirty="0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древнего </a:t>
                      </a:r>
                      <a:r>
                        <a:rPr lang="ru-RU" sz="1800" b="1" i="0" kern="1200" baseline="0" dirty="0" err="1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египта</a:t>
                      </a:r>
                      <a:r>
                        <a:rPr lang="ru-RU" sz="1800" b="1" i="0" kern="1200" baseline="0" dirty="0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 и письменность </a:t>
                      </a:r>
                      <a:endParaRPr lang="ru-RU" sz="1800" b="1" i="0" kern="1200" dirty="0" smtClean="0">
                        <a:solidFill>
                          <a:schemeClr val="lt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19" action="ppaction://hlinksldjump"/>
                        </a:rPr>
                        <a:t>10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0" action="ppaction://hlinksldjump"/>
                        </a:rPr>
                        <a:t>20</a:t>
                      </a:r>
                      <a:endParaRPr lang="ru-RU" sz="3600" b="1" i="1" u="none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1" action="ppaction://hlinksldjump"/>
                        </a:rPr>
                        <a:t>30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2" action="ppaction://hlinksldjump"/>
                        </a:rPr>
                        <a:t>40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3" action="ppaction://hlinksldjump"/>
                        </a:rPr>
                        <a:t>50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3" action="ppaction://hlinksldjump"/>
                        </a:rPr>
                        <a:t>60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4" action="ppaction://hlinksldjump"/>
                        </a:rPr>
                        <a:t>70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5" action="ppaction://hlinksldjump"/>
                        </a:rPr>
                        <a:t>80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6" action="ppaction://hlinksldjump"/>
                        </a:rPr>
                        <a:t>90</a:t>
                      </a:r>
                      <a:endParaRPr lang="ru-RU" sz="3600" b="1" i="1" u="none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/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1675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Древнейшие государства Передней Азии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7" action="ppaction://hlinksldjump"/>
                        </a:rPr>
                        <a:t>10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7" action="ppaction://hlinksldjump"/>
                        </a:rPr>
                        <a:t>20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8" action="ppaction://hlinksldjump"/>
                        </a:rPr>
                        <a:t>30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29" action="ppaction://hlinksldjump"/>
                        </a:rPr>
                        <a:t>40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30" action="ppaction://hlinksldjump"/>
                        </a:rPr>
                        <a:t>50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31" action="ppaction://hlinksldjump"/>
                        </a:rPr>
                        <a:t>60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32" action="ppaction://hlinksldjump"/>
                        </a:rPr>
                        <a:t>70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33" action="ppaction://hlinksldjump"/>
                        </a:rPr>
                        <a:t>80</a:t>
                      </a:r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u="none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hlinkClick r:id="rId34" action="ppaction://hlinksldjump"/>
                        </a:rPr>
                        <a:t>90</a:t>
                      </a:r>
                      <a:endParaRPr lang="ru-RU" sz="3600" b="1" i="1" u="none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/>
                      <a:endParaRPr lang="ru-RU" sz="3600" b="1" i="1" u="none" dirty="0">
                        <a:solidFill>
                          <a:schemeClr val="bg1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F0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6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056784" cy="1125488"/>
          </a:xfrm>
        </p:spPr>
        <p:txBody>
          <a:bodyPr>
            <a:noAutofit/>
          </a:bodyPr>
          <a:lstStyle/>
          <a:p>
            <a:r>
              <a:rPr lang="ru-RU" sz="1400" dirty="0"/>
              <a:t>Его считали покровителем мудрости и знаний. Люди верили, что именно он изобрёл письменность и научил их различным наукам.</a:t>
            </a:r>
          </a:p>
        </p:txBody>
      </p:sp>
      <p:pic>
        <p:nvPicPr>
          <p:cNvPr id="5122" name="Picture 2" descr="https://img-fotki.yandex.ru/get/4901/224569391.12/0_db25b_6bd0629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73" y="2348880"/>
            <a:ext cx="4492224" cy="31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Рамка 3"/>
          <p:cNvSpPr/>
          <p:nvPr/>
        </p:nvSpPr>
        <p:spPr>
          <a:xfrm>
            <a:off x="7020272" y="3918351"/>
            <a:ext cx="1008112" cy="72008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Т</a:t>
            </a:r>
            <a:r>
              <a:rPr lang="ru-RU" sz="2400" b="1" i="1" dirty="0" smtClean="0">
                <a:solidFill>
                  <a:srgbClr val="FF0000"/>
                </a:solidFill>
              </a:rPr>
              <a:t>от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126" name="Picture 6" descr="https://ucarecdn.com/89289591-9cc4-4bbd-b161-f0d13e806828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52" y="3102998"/>
            <a:ext cx="1315351" cy="2183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1128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1112" y="1340768"/>
            <a:ext cx="7992888" cy="576064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400" dirty="0"/>
              <a:t>П</a:t>
            </a:r>
            <a:r>
              <a:rPr lang="ru-RU" sz="2400" dirty="0" smtClean="0"/>
              <a:t>окровительница </a:t>
            </a:r>
            <a:r>
              <a:rPr lang="ru-RU" sz="2400" dirty="0"/>
              <a:t>женщин и женской </a:t>
            </a:r>
            <a:r>
              <a:rPr lang="ru-RU" sz="2400" dirty="0" smtClean="0"/>
              <a:t>красоты?</a:t>
            </a:r>
            <a:endParaRPr lang="ru-RU" sz="2400" dirty="0"/>
          </a:p>
        </p:txBody>
      </p:sp>
      <p:pic>
        <p:nvPicPr>
          <p:cNvPr id="4" name="Picture 6" descr="https://yt3.ggpht.com/a/AATXAJy9gteFwKZZp6D5RLrmKuYLoXy6Lx8bqfg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c.pics.livejournal.com/asdf232/84286598/612606/612606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08417"/>
            <a:ext cx="2088232" cy="3226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агетная рамка 4"/>
          <p:cNvSpPr/>
          <p:nvPr/>
        </p:nvSpPr>
        <p:spPr>
          <a:xfrm>
            <a:off x="6588224" y="3921902"/>
            <a:ext cx="1152128" cy="875250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Бастет</a:t>
            </a:r>
            <a:endParaRPr lang="ru-RU" dirty="0"/>
          </a:p>
        </p:txBody>
      </p:sp>
      <p:pic>
        <p:nvPicPr>
          <p:cNvPr id="7" name="Picture 4" descr="https://img2.freepng.ru/20180323/jjq/kisspng-animation-question-mark-clip-art-waitress-pictures-5ab4cc8b816fb7.53575159152179828353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r="10917"/>
          <a:stretch/>
        </p:blipFill>
        <p:spPr bwMode="auto">
          <a:xfrm>
            <a:off x="6291126" y="3395157"/>
            <a:ext cx="1746324" cy="1928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756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3" accel="50000">
                                          <p:stCondLst>
                                            <p:cond delay="20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50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>
                                          <p:stCondLst>
                                            <p:cond delay="2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8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4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3" accel="50000">
                                          <p:stCondLst>
                                            <p:cond delay="20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9">
                                          <p:stCondLst>
                                            <p:cond delay="6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87" decel="50000">
                                          <p:stCondLst>
                                            <p:cond delay="7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24744"/>
            <a:ext cx="6400800" cy="918592"/>
          </a:xfrm>
        </p:spPr>
        <p:txBody>
          <a:bodyPr/>
          <a:lstStyle/>
          <a:p>
            <a:pPr indent="0" algn="ctr">
              <a:buNone/>
            </a:pPr>
            <a:r>
              <a:rPr lang="ru-RU" dirty="0"/>
              <a:t> </a:t>
            </a:r>
            <a:r>
              <a:rPr lang="ru-RU" dirty="0" smtClean="0"/>
              <a:t>Единственное </a:t>
            </a:r>
            <a:r>
              <a:rPr lang="ru-RU" dirty="0"/>
              <a:t>из чудес света, сохранившееся до наших </a:t>
            </a:r>
            <a:r>
              <a:rPr lang="ru-RU" dirty="0" smtClean="0"/>
              <a:t>дней?</a:t>
            </a:r>
            <a:endParaRPr lang="ru-RU" dirty="0"/>
          </a:p>
        </p:txBody>
      </p:sp>
      <p:pic>
        <p:nvPicPr>
          <p:cNvPr id="7170" name="Picture 2" descr="https://donish.su/wp-content/uploads/2019/02/ahr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73" y="2487832"/>
            <a:ext cx="4442436" cy="30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агетная рамка 3"/>
          <p:cNvSpPr/>
          <p:nvPr/>
        </p:nvSpPr>
        <p:spPr>
          <a:xfrm>
            <a:off x="6804248" y="4670471"/>
            <a:ext cx="1224136" cy="79111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Пирамида Хеопса</a:t>
            </a:r>
            <a:endParaRPr lang="ru-RU" sz="1200" dirty="0"/>
          </a:p>
        </p:txBody>
      </p:sp>
      <p:pic>
        <p:nvPicPr>
          <p:cNvPr id="7174" name="Picture 6" descr="https://avatars.mds.yandex.net/get-zen_doc/1628837/pub_5ec0342c7a90136b5839ff5e_5ec035aba8d94878912e92d3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51" y="3380256"/>
            <a:ext cx="1652372" cy="20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96752"/>
            <a:ext cx="6400800" cy="918592"/>
          </a:xfrm>
        </p:spPr>
        <p:txBody>
          <a:bodyPr/>
          <a:lstStyle/>
          <a:p>
            <a:pPr indent="0" algn="ctr">
              <a:buNone/>
            </a:pPr>
            <a:r>
              <a:rPr lang="ru-RU" dirty="0" smtClean="0"/>
              <a:t>У египтян </a:t>
            </a:r>
            <a:r>
              <a:rPr lang="ru-RU" dirty="0"/>
              <a:t>зародилась письменность, одна из древнейших на Земле. Подобные знаки-рисунки </a:t>
            </a:r>
            <a:r>
              <a:rPr lang="ru-RU" dirty="0" smtClean="0"/>
              <a:t>называют…?</a:t>
            </a:r>
            <a:endParaRPr lang="ru-RU" dirty="0"/>
          </a:p>
        </p:txBody>
      </p:sp>
      <p:pic>
        <p:nvPicPr>
          <p:cNvPr id="8194" name="Picture 2" descr="https://w-dog.ru/wallpapers/15/12/473858535061151/egipet-stena-ieroglify-stil-drevn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02278"/>
            <a:ext cx="456862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агетная рамка 3"/>
          <p:cNvSpPr/>
          <p:nvPr/>
        </p:nvSpPr>
        <p:spPr>
          <a:xfrm>
            <a:off x="6802644" y="4583163"/>
            <a:ext cx="1584176" cy="97541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Иероглифами</a:t>
            </a:r>
            <a:endParaRPr lang="ru-RU" sz="1400" dirty="0"/>
          </a:p>
        </p:txBody>
      </p:sp>
      <p:sp>
        <p:nvSpPr>
          <p:cNvPr id="6" name="AutoShape 4" descr="https://uselitecoin.com/wp-content/uploads/2019/11/clipart-question-mark-unique-cartoon-question-mark-clipart-20-free-cliparts-this-year-of-clipart-question-mar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uselitecoin.com/wp-content/uploads/2019/11/clipart-question-mark-unique-cartoon-question-mark-clipart-20-free-cliparts-this-year-of-clipart-question-mark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s://uselitecoin.com/wp-content/uploads/2019/11/clipart-question-mark-unique-cartoon-question-mark-clipart-20-free-cliparts-this-year-of-clipart-question-mark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uselitecoin.com/wp-content/uploads/2019/11/clipart-question-mark-unique-cartoon-question-mark-clipart-20-free-cliparts-this-year-of-clipart-question-mark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dn.clipart.email/a84736270790fda093b4e28670082331_question-mark-clip-art-at-clkercom-vector-clip-art-online-_1600-1200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w7.pngwing.com/pngs/564/205/png-transparent-question-mark-questions-photography-presentation-desktop-wallpape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r="24967"/>
          <a:stretch/>
        </p:blipFill>
        <p:spPr bwMode="auto">
          <a:xfrm>
            <a:off x="6771633" y="3042908"/>
            <a:ext cx="1615187" cy="281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6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052736"/>
            <a:ext cx="6400800" cy="1062607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1400" dirty="0"/>
              <a:t>Писали египтяне заострёнными палочками, обмакивая их в чёрную или красную краску. Бумаги люди тогда ещё не знали, но у египтян был материал, очень на неё </a:t>
            </a:r>
            <a:r>
              <a:rPr lang="ru-RU" sz="1400" dirty="0" smtClean="0"/>
              <a:t>похожий, на </a:t>
            </a:r>
            <a:endParaRPr lang="ru-RU" sz="1400" dirty="0"/>
          </a:p>
        </p:txBody>
      </p:sp>
      <p:sp>
        <p:nvSpPr>
          <p:cNvPr id="4" name="AutoShape 2" descr="https://uselitecoin.com/wp-content/uploads/2019/11/clipart-question-mark-unique-cartoon-question-mark-clipart-20-free-cliparts-this-year-of-clipart-question-mar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6" descr="https://yt3.ggpht.com/a/AATXAJy9gteFwKZZp6D5RLrmKuYLoXy6Lx8bqfgw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stack.imgur.com/1nV5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5149164" cy="3432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агетная рамка 5"/>
          <p:cNvSpPr/>
          <p:nvPr/>
        </p:nvSpPr>
        <p:spPr>
          <a:xfrm>
            <a:off x="6840844" y="4576401"/>
            <a:ext cx="1368152" cy="864096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Папирус</a:t>
            </a:r>
            <a:endParaRPr lang="ru-RU" dirty="0"/>
          </a:p>
        </p:txBody>
      </p:sp>
      <p:pic>
        <p:nvPicPr>
          <p:cNvPr id="2054" name="Picture 6" descr="https://www.culture.ru/storage/images/25cfe135e49788b396d28c7bc7944fe2/b2b4bb89a2afe570cc3d95c0f6cc6f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5831" r="31335" b="4957"/>
          <a:stretch/>
        </p:blipFill>
        <p:spPr bwMode="auto">
          <a:xfrm>
            <a:off x="6840844" y="3673029"/>
            <a:ext cx="1396993" cy="207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124744"/>
            <a:ext cx="6400800" cy="1350640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1600" dirty="0"/>
              <a:t>Главными хранителями научных знаний, самыми грамотными, образованными людьми в Древнем Египте </a:t>
            </a:r>
            <a:r>
              <a:rPr lang="ru-RU" sz="1600" dirty="0" smtClean="0"/>
              <a:t>были?</a:t>
            </a:r>
            <a:endParaRPr lang="ru-RU" sz="1600" dirty="0"/>
          </a:p>
        </p:txBody>
      </p:sp>
      <p:pic>
        <p:nvPicPr>
          <p:cNvPr id="3074" name="Picture 2" descr="https://avatars.mds.yandex.net/get-zen_doc/3947075/pub_5f70630cdf292d1109a0353c_5f70668e6e33974a016c6281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79" y="2348879"/>
            <a:ext cx="4499529" cy="334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1754"/>
            <a:ext cx="1489497" cy="148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092280" y="4941168"/>
            <a:ext cx="1080120" cy="43204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Жрецы</a:t>
            </a:r>
            <a:endParaRPr lang="ru-RU" dirty="0"/>
          </a:p>
        </p:txBody>
      </p:sp>
      <p:pic>
        <p:nvPicPr>
          <p:cNvPr id="3076" name="Picture 4" descr="https://img2.freepng.ru/20180611/sby/kisspng-smiley-emoticon-clip-art-5b1e9091c2a969.4631526115287297457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60" y="4233888"/>
            <a:ext cx="1414560" cy="141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8388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bs.twimg.com/media/Dk1HOSLXgAEOBdu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0" y="19796"/>
            <a:ext cx="9160590" cy="68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77596" y="116632"/>
            <a:ext cx="7418740" cy="332937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itchFamily="2" charset="2"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Жрецы подсчитали, что от одного её восхода до другого проходит 365 дней. Таким образом египтяне сумели определить продолжительность года. Восход Сириуса стал считаться в Египте началом нового года. Год делился на 12 месяцев, по 30 дней в каждом, а неучтённые 5 дней считались праздничными. Египетские жрецы не только вычислили продолжительность года, но и могли предсказать солнечные и лунные затмения, появление комет и многое другое. Из подобных наблюдений за небесными телами зародилась одна из древнейших наук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37970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-конечная звезда 9"/>
          <p:cNvSpPr/>
          <p:nvPr/>
        </p:nvSpPr>
        <p:spPr>
          <a:xfrm>
            <a:off x="2448744" y="3777830"/>
            <a:ext cx="2843336" cy="2675506"/>
          </a:xfrm>
          <a:prstGeom prst="star7">
            <a:avLst>
              <a:gd name="adj" fmla="val 30124"/>
              <a:gd name="hf" fmla="val 102572"/>
              <a:gd name="vf" fmla="val 105210"/>
            </a:avLst>
          </a:prstGeom>
          <a:solidFill>
            <a:srgbClr val="FFFF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Астрономия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4" descr="https://thumbs.gfycat.com/DefiantFlamboyantKouprey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01" y="2535915"/>
            <a:ext cx="718232" cy="87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clipartmax.com/png/full/12-128843_clip-arts-related-to-question-mark-carto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38" y="3438897"/>
            <a:ext cx="2168975" cy="31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c.pics.livejournal.com/bolivar_s/27643295/1163248/116324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6" y="0"/>
            <a:ext cx="9167905" cy="68580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188640"/>
            <a:ext cx="6840760" cy="130332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Древние египтяне были прекрасными скульпторами. Сохранилось множество высеченных ими из камня изображений богов и фараонов. Некоторые из изваяний поражают своими размерами. Так, фигура Большого сфинкса, грозного стража пирамид, была высечена из целой скалы. Сфинкс </a:t>
            </a:r>
            <a:r>
              <a:rPr lang="ru-RU" sz="1600" dirty="0" smtClean="0"/>
              <a:t>был изображён в виде?</a:t>
            </a:r>
            <a:endParaRPr lang="ru-RU" sz="1600" dirty="0"/>
          </a:p>
        </p:txBody>
      </p:sp>
      <p:pic>
        <p:nvPicPr>
          <p:cNvPr id="6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37970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868144" y="5424498"/>
            <a:ext cx="2863463" cy="11273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виде льва с лицом фараона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Хефрена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(сына Хеопса).</a:t>
            </a:r>
          </a:p>
        </p:txBody>
      </p:sp>
      <p:pic>
        <p:nvPicPr>
          <p:cNvPr id="5124" name="Picture 4" descr="http://storage.inovaco.ru/media/project_smi3_958/38/3a/cb/a5/56/4c/img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11688"/>
            <a:ext cx="2884454" cy="2055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proza.ru/pics/2012/08/06/1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117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агетная рамка 3"/>
          <p:cNvSpPr/>
          <p:nvPr/>
        </p:nvSpPr>
        <p:spPr>
          <a:xfrm>
            <a:off x="1043608" y="177668"/>
            <a:ext cx="7393695" cy="1224136"/>
          </a:xfrm>
          <a:prstGeom prst="bevel">
            <a:avLst/>
          </a:prstGeom>
          <a:solidFill>
            <a:srgbClr val="0070C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Между двумя великими реками Передней Азии, Тигром и Евфратом, лежит обширная </a:t>
            </a:r>
            <a:r>
              <a:rPr lang="ru-RU" dirty="0" smtClean="0"/>
              <a:t>долина, которую называют</a:t>
            </a:r>
            <a:endParaRPr lang="ru-RU" dirty="0"/>
          </a:p>
        </p:txBody>
      </p:sp>
      <p:sp>
        <p:nvSpPr>
          <p:cNvPr id="5" name="Волна 4"/>
          <p:cNvSpPr/>
          <p:nvPr/>
        </p:nvSpPr>
        <p:spPr>
          <a:xfrm>
            <a:off x="6948264" y="5877272"/>
            <a:ext cx="1872208" cy="720080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Междуречье</a:t>
            </a:r>
            <a:endParaRPr lang="ru-RU" dirty="0"/>
          </a:p>
        </p:txBody>
      </p:sp>
      <p:pic>
        <p:nvPicPr>
          <p:cNvPr id="6150" name="Picture 6" descr="https://st2.depositphotos.com/1345122/5242/i/950/depositphotos_52424735-stock-photo-easter-bunny-with-question-m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45" y="4437112"/>
            <a:ext cx="2079045" cy="2314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yt3.ggpht.com/a/AATXAJy9gteFwKZZp6D5RLrmKuYLoXy6Lx8bqfgw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37970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hg-cs.ru/files/filemanager/admin/24e717a3fa.gif?158176887310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65" y="0"/>
            <a:ext cx="552816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tudfile.net/html/2706/401/html_CWYEdzJshC.oeuy/img-aYB8U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3"/>
            <a:ext cx="9144000" cy="68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волна 3"/>
          <p:cNvSpPr/>
          <p:nvPr/>
        </p:nvSpPr>
        <p:spPr>
          <a:xfrm>
            <a:off x="3203848" y="260648"/>
            <a:ext cx="5688632" cy="1296144"/>
          </a:xfrm>
          <a:prstGeom prst="doubleWav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Почвы Междуречья давали обильные урожаи благодаря </a:t>
            </a:r>
            <a:r>
              <a:rPr lang="ru-RU" dirty="0" smtClean="0"/>
              <a:t>разливам___________, </a:t>
            </a:r>
            <a:r>
              <a:rPr lang="ru-RU" dirty="0"/>
              <a:t>удобрявшим и увлажнявшим землю.</a:t>
            </a:r>
          </a:p>
        </p:txBody>
      </p:sp>
      <p:sp>
        <p:nvSpPr>
          <p:cNvPr id="5" name="Багетная рамка 4"/>
          <p:cNvSpPr/>
          <p:nvPr/>
        </p:nvSpPr>
        <p:spPr>
          <a:xfrm>
            <a:off x="2123728" y="5661248"/>
            <a:ext cx="1656184" cy="93845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Тигра и Евфрата</a:t>
            </a:r>
          </a:p>
        </p:txBody>
      </p:sp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37970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.citizendium.org/images/a/a1/QuestionMark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57" y="5019033"/>
            <a:ext cx="1730126" cy="173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6335" y="1289724"/>
            <a:ext cx="4824536" cy="558552"/>
          </a:xfrm>
          <a:solidFill>
            <a:srgbClr val="C00000"/>
          </a:solidFill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Кого напоминал древнейший человек?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galerey-room.ru/images/072808_14493004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10" y="2564904"/>
            <a:ext cx="178138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ontent-1.foto.my.mail.ru/mail/kisa_1.59/_blogs/i-236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8276"/>
            <a:ext cx="7560840" cy="10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yt3.ggpht.com/a/AATXAJy9gteFwKZZp6D5RLrmKuYLoXy6Lx8bqfgw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62" y="4058580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2.freepng.ru/20180807/twh/kisspng-exclamation-mark-vector-graphics-question-mark-pun-hints-amp-tips-why-edge-to-edge-longarming-is-l-5b6a522813b016.23387416153369450408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7" y="2853007"/>
            <a:ext cx="3565881" cy="2852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75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avatars.mds.yandex.net/get-pdb/1630242/511f34a8-79c7-4e78-8c16-462e858a18c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0"/>
            <a:ext cx="9132524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39101" y="2839244"/>
            <a:ext cx="6696744" cy="129614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древнем Египте клинышки </a:t>
            </a:r>
            <a:r>
              <a:rPr lang="ru-RU" dirty="0"/>
              <a:t>выдавливали на сырой глине заострённой палочкой. Затем такую «книгу» обжигали. За свой внешний вид письменность Междуречья </a:t>
            </a:r>
            <a:r>
              <a:rPr lang="ru-RU" dirty="0" smtClean="0"/>
              <a:t>называют?</a:t>
            </a:r>
            <a:endParaRPr lang="ru-RU" dirty="0"/>
          </a:p>
        </p:txBody>
      </p:sp>
      <p:sp>
        <p:nvSpPr>
          <p:cNvPr id="5" name="Багетная рамка 4"/>
          <p:cNvSpPr/>
          <p:nvPr/>
        </p:nvSpPr>
        <p:spPr>
          <a:xfrm>
            <a:off x="4139952" y="5286073"/>
            <a:ext cx="1944216" cy="1296144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линописью</a:t>
            </a:r>
            <a:endParaRPr lang="ru-RU" dirty="0"/>
          </a:p>
        </p:txBody>
      </p:sp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5065649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.depositphotos.com/1345122/3661/i/950/depositphotos_36615169-stock-photo-business-woman-with-question-mar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4143" r="8932" b="2869"/>
          <a:stretch/>
        </p:blipFill>
        <p:spPr bwMode="auto">
          <a:xfrm>
            <a:off x="4101690" y="4365104"/>
            <a:ext cx="2010686" cy="248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fs00.infourok.ru/images/doc/144/166856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.depositphotos.com/1345122/3661/i/950/depositphotos_36615533-stock-photo-business-woman-with-question-ma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" y="1752350"/>
            <a:ext cx="3602361" cy="36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tatic.wixstatic.com/media/8a7c09_86107838a9da40fe925e607431883ea0~mv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4702"/>
            <a:ext cx="626174" cy="98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apaixonadosporhistoria.com.br/img/foto/mini/galeria_1_991032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40" y="2348880"/>
            <a:ext cx="2952328" cy="3252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38705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72052" y="1287608"/>
            <a:ext cx="3888432" cy="6480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обрый </a:t>
            </a:r>
            <a:r>
              <a:rPr lang="ru-RU" dirty="0"/>
              <a:t>и мудрый бог воды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6550884" y="4238600"/>
            <a:ext cx="1152128" cy="813792"/>
          </a:xfrm>
          <a:prstGeom prst="bevel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Эа</a:t>
            </a:r>
            <a:endParaRPr lang="ru-RU" dirty="0"/>
          </a:p>
        </p:txBody>
      </p:sp>
      <p:pic>
        <p:nvPicPr>
          <p:cNvPr id="10244" name="Picture 4" descr="https://animo2.ucoz.ru/_ph/108/2/37061298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56" y="3154714"/>
            <a:ext cx="1124515" cy="18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124744"/>
            <a:ext cx="6400800" cy="990600"/>
          </a:xfrm>
        </p:spPr>
        <p:txBody>
          <a:bodyPr/>
          <a:lstStyle/>
          <a:p>
            <a:pPr indent="0" algn="ctr">
              <a:buNone/>
            </a:pPr>
            <a:r>
              <a:rPr lang="ru-RU" dirty="0"/>
              <a:t>Жители Междуречья почитали множество богов. Главным из них был </a:t>
            </a:r>
            <a:r>
              <a:rPr lang="ru-RU" dirty="0" smtClean="0"/>
              <a:t>__________  — </a:t>
            </a:r>
            <a:r>
              <a:rPr lang="ru-RU" dirty="0"/>
              <a:t>отец всех высших сил</a:t>
            </a:r>
          </a:p>
        </p:txBody>
      </p:sp>
      <p:pic>
        <p:nvPicPr>
          <p:cNvPr id="11266" name="Picture 2" descr="https://kzref.org/vladimir-knyajev/91746_html_m400711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237626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38705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агетная рамка 3"/>
          <p:cNvSpPr/>
          <p:nvPr/>
        </p:nvSpPr>
        <p:spPr>
          <a:xfrm>
            <a:off x="6444208" y="4138705"/>
            <a:ext cx="1296144" cy="896175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Энлиль</a:t>
            </a:r>
            <a:endParaRPr lang="ru-RU" dirty="0"/>
          </a:p>
        </p:txBody>
      </p:sp>
      <p:pic>
        <p:nvPicPr>
          <p:cNvPr id="11268" name="Picture 4" descr="http://liubavyshka.my1.ru/_ph/214/2/107465161.gif?15759752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77" y="2839761"/>
            <a:ext cx="1989005" cy="259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2.bp.blogspot.com/-uGvkicExLss/W6edloBKgNI/AAAAAAABFVA/gTMH_Q6Bhl4XT-LmP1OxZ1yYXQZjyKZ_ACLcBGAs/s1600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547664" y="188640"/>
            <a:ext cx="6400800" cy="9906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0" indent="-27432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Char char="v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itchFamily="2" charset="2"/>
              <a:buNone/>
            </a:pPr>
            <a:r>
              <a:rPr lang="ru-RU" dirty="0" smtClean="0"/>
              <a:t>Когда возникло первое упоминание шумерских городов-государств?</a:t>
            </a:r>
            <a:endParaRPr lang="ru-RU" dirty="0"/>
          </a:p>
        </p:txBody>
      </p:sp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34879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агетная рамка 5"/>
          <p:cNvSpPr/>
          <p:nvPr/>
        </p:nvSpPr>
        <p:spPr>
          <a:xfrm>
            <a:off x="7020272" y="5463002"/>
            <a:ext cx="1656184" cy="936104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 </a:t>
            </a:r>
            <a:r>
              <a:rPr lang="ru-RU" b="1" dirty="0" smtClean="0"/>
              <a:t>тысячи </a:t>
            </a:r>
            <a:r>
              <a:rPr lang="ru-RU" b="1" dirty="0"/>
              <a:t>лет до н. э.</a:t>
            </a:r>
            <a:endParaRPr lang="ru-RU" dirty="0"/>
          </a:p>
        </p:txBody>
      </p:sp>
      <p:pic>
        <p:nvPicPr>
          <p:cNvPr id="12292" name="Picture 4" descr="http://clipart-library.com/images/di45z7rj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r="14805"/>
          <a:stretch/>
        </p:blipFill>
        <p:spPr bwMode="auto">
          <a:xfrm>
            <a:off x="6628509" y="4499927"/>
            <a:ext cx="2439709" cy="2573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vatars.mds.yandex.net/get-zen_doc/34175/pub_5c3a0bf3aa8ba200aedcf555_5c3a0c1dca940600aa08dcf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" y="1"/>
            <a:ext cx="9136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979712" y="332656"/>
            <a:ext cx="5472608" cy="10081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Какое магическое число было у  древних шумеров? И почему оно пользовалось такой популярностью? </a:t>
            </a:r>
            <a:endParaRPr lang="ru-RU" dirty="0"/>
          </a:p>
        </p:txBody>
      </p:sp>
      <p:pic>
        <p:nvPicPr>
          <p:cNvPr id="6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2" y="5035088"/>
            <a:ext cx="1792351" cy="1792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508104" y="4149080"/>
            <a:ext cx="3312368" cy="24482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отличие </a:t>
            </a:r>
            <a:r>
              <a:rPr lang="ru-RU" sz="1400" dirty="0"/>
              <a:t>от нашей, десятичной системы счёта, в основе их расчётов лежало число 60. Правда, и мы в некоторых случаях пользуемся этой придуманной шумерами системой счёта. Например, делим окружность на 360 градусов, а час — на 60 минут, каждая из которых, в свою очередь, делится на 60 секунд.</a:t>
            </a:r>
          </a:p>
        </p:txBody>
      </p:sp>
      <p:pic>
        <p:nvPicPr>
          <p:cNvPr id="13316" name="Picture 4" descr="https://www.publicdomainpictures.net/pictures/140000/nahled/rainbow-question-m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05" y="3224808"/>
            <a:ext cx="3404088" cy="3404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hg-cs.ru/files/filemanager/admin/24e717a3fa.gif?15817688731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21" y="-476700"/>
            <a:ext cx="1728191" cy="31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8900" y="1268760"/>
            <a:ext cx="6400800" cy="648072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indent="0" algn="ctr">
              <a:buNone/>
            </a:pPr>
            <a:r>
              <a:rPr lang="ru-RU" dirty="0" smtClean="0"/>
              <a:t>Что было главным охотничьим орудием  первобытных людей?</a:t>
            </a:r>
            <a:endParaRPr lang="ru-RU" dirty="0"/>
          </a:p>
        </p:txBody>
      </p:sp>
      <p:sp>
        <p:nvSpPr>
          <p:cNvPr id="6" name="AutoShape 6" descr="http://kvigi4.ru/images/%D0%BA%D0%BE%D0%BF%D1%8C%D0%B5spear.gif?crc=4219250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s10.rimg.info/22b34a47c16d804a35c3c2e3cfdd049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4108" y="3229732"/>
            <a:ext cx="2216879" cy="81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7" y="5064540"/>
            <a:ext cx="1390747" cy="333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Копьё</a:t>
            </a:r>
            <a:endParaRPr lang="ru-RU" sz="2400" dirty="0"/>
          </a:p>
        </p:txBody>
      </p:sp>
      <p:pic>
        <p:nvPicPr>
          <p:cNvPr id="9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62" y="4058580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yndseykuster.com/wp-content/uploads/2013/11/shutterstock_111295241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r="21958"/>
          <a:stretch/>
        </p:blipFill>
        <p:spPr bwMode="auto">
          <a:xfrm>
            <a:off x="3299917" y="2348880"/>
            <a:ext cx="2733363" cy="3639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74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340768"/>
            <a:ext cx="6224736" cy="558552"/>
          </a:xfr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indent="0">
              <a:buNone/>
            </a:pPr>
            <a:r>
              <a:rPr lang="ru-RU" sz="2000" dirty="0" smtClean="0"/>
              <a:t>Первое домашнее животное первобытных людей?</a:t>
            </a:r>
            <a:endParaRPr lang="ru-RU" sz="2000" dirty="0"/>
          </a:p>
        </p:txBody>
      </p:sp>
      <p:pic>
        <p:nvPicPr>
          <p:cNvPr id="3074" name="Picture 2" descr="https://pa1.narvii.com/7024/eede8cf0d1d89609b855a63e33e5bc1e5ae81c37r1-330-400_h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77" y="2348880"/>
            <a:ext cx="2567186" cy="31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62" y="4058580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oza.ru/pics/2017/01/19/1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49" y="2348880"/>
            <a:ext cx="3146339" cy="310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8929" y="1340768"/>
            <a:ext cx="6408712" cy="486544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400" dirty="0" smtClean="0"/>
              <a:t>Кто находился во главе родовой общины?</a:t>
            </a:r>
            <a:endParaRPr lang="ru-RU" sz="2400" dirty="0"/>
          </a:p>
        </p:txBody>
      </p:sp>
      <p:pic>
        <p:nvPicPr>
          <p:cNvPr id="4098" name="Picture 2" descr="https://fs00.infourok.ru/images/doc/183/209897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2777" r="15602" b="5103"/>
          <a:stretch/>
        </p:blipFill>
        <p:spPr bwMode="auto">
          <a:xfrm>
            <a:off x="1826778" y="2276872"/>
            <a:ext cx="5253014" cy="34206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04248" y="5094977"/>
            <a:ext cx="1440160" cy="422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Старейшина</a:t>
            </a:r>
            <a:endParaRPr lang="ru-RU" dirty="0"/>
          </a:p>
        </p:txBody>
      </p:sp>
      <p:pic>
        <p:nvPicPr>
          <p:cNvPr id="6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8" y="4174523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r.toluna.com/dpolls_images/2018/09/02/cf813c0e-3d66-4d05-ab19-295c6e6a3fd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97" y="4236620"/>
            <a:ext cx="1969462" cy="17167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7863" y="1052736"/>
            <a:ext cx="6400800" cy="1062608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400" dirty="0" smtClean="0"/>
              <a:t>Первый металл из которого люди научились изготавливать орудия труда?</a:t>
            </a:r>
            <a:endParaRPr lang="ru-RU" sz="2400" dirty="0"/>
          </a:p>
        </p:txBody>
      </p:sp>
      <p:pic>
        <p:nvPicPr>
          <p:cNvPr id="5122" name="Picture 2" descr="https://i.gifer.com/NZr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6092387" cy="189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 со стрелкой вверх 4"/>
          <p:cNvSpPr/>
          <p:nvPr/>
        </p:nvSpPr>
        <p:spPr>
          <a:xfrm>
            <a:off x="6385963" y="4600792"/>
            <a:ext cx="1008112" cy="86409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Медь</a:t>
            </a:r>
            <a:endParaRPr lang="ru-RU" dirty="0"/>
          </a:p>
        </p:txBody>
      </p:sp>
      <p:pic>
        <p:nvPicPr>
          <p:cNvPr id="7" name="Picture 6" descr="https://yt3.ggpht.com/a/AATXAJy9gteFwKZZp6D5RLrmKuYLoXy6Lx8bqfgw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8" y="4174523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2.depositphotos.com/1345122/5551/i/950/depositphotos_55515717-stock-photo-question-mark-character-with-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06" y="4308955"/>
            <a:ext cx="1229826" cy="1447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983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3" y="1124744"/>
            <a:ext cx="6730699" cy="918592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000" dirty="0" smtClean="0"/>
              <a:t>Первыми в истории человечества определили продолжительность года – 365 суток жители…?</a:t>
            </a:r>
            <a:endParaRPr lang="ru-RU" sz="2000" dirty="0"/>
          </a:p>
        </p:txBody>
      </p:sp>
      <p:pic>
        <p:nvPicPr>
          <p:cNvPr id="6146" name="Picture 2" descr="https://avatars.mds.yandex.net/get-zen_doc/162989/pub_5d39a9f0bc228f00ad56be33_5d39aa336c300400ae030512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2313601"/>
            <a:ext cx="3878658" cy="2740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254414" y="2323620"/>
            <a:ext cx="1989994" cy="1119156"/>
          </a:xfrm>
          <a:prstGeom prst="cloudCallout">
            <a:avLst>
              <a:gd name="adj1" fmla="val -61742"/>
              <a:gd name="adj2" fmla="val 61634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Древнего Египта</a:t>
            </a:r>
            <a:endParaRPr lang="ru-RU" dirty="0"/>
          </a:p>
        </p:txBody>
      </p:sp>
      <p:pic>
        <p:nvPicPr>
          <p:cNvPr id="6148" name="Picture 4" descr="https://st.depositphotos.com/1007168/2990/i/950/depositphotos_29901367-stock-photo-happy-yellow-question-m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14" y="2300489"/>
            <a:ext cx="1989994" cy="322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yt3.ggpht.com/a/AATXAJy9gteFwKZZp6D5RLrmKuYLoXy6Lx8bqfgw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93649"/>
            <a:ext cx="1692188" cy="1692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24744"/>
            <a:ext cx="6400800" cy="918592"/>
          </a:xfrm>
        </p:spPr>
        <p:txBody>
          <a:bodyPr/>
          <a:lstStyle/>
          <a:p>
            <a:pPr indent="0" algn="ctr">
              <a:buNone/>
            </a:pPr>
            <a:r>
              <a:rPr lang="ru-RU" dirty="0" smtClean="0"/>
              <a:t>Счёт лет, которым мы пользуемся, возник </a:t>
            </a:r>
            <a:r>
              <a:rPr lang="ru-RU" b="1" dirty="0" smtClean="0"/>
              <a:t>давно </a:t>
            </a:r>
            <a:r>
              <a:rPr lang="ru-RU" dirty="0" smtClean="0"/>
              <a:t>и связан он </a:t>
            </a:r>
            <a:r>
              <a:rPr lang="ru-RU" b="1" dirty="0" smtClean="0"/>
              <a:t>с почитанием…?</a:t>
            </a:r>
            <a:endParaRPr lang="ru-RU" b="1" dirty="0"/>
          </a:p>
        </p:txBody>
      </p:sp>
      <p:pic>
        <p:nvPicPr>
          <p:cNvPr id="7170" name="Picture 2" descr="https://i.pinimg.com/originals/4f/c6/ec/4fc6eca97cfbe7aa8855468838fa257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2819822" cy="349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736x/ba/25/49/ba254970ebb70c7dea62643c4bfb5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06" y="2387028"/>
            <a:ext cx="2276286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руглая лента лицом вниз 3"/>
          <p:cNvSpPr/>
          <p:nvPr/>
        </p:nvSpPr>
        <p:spPr>
          <a:xfrm>
            <a:off x="3583279" y="3429000"/>
            <a:ext cx="2119802" cy="1296144"/>
          </a:xfrm>
          <a:prstGeom prst="ellipseRibbon">
            <a:avLst>
              <a:gd name="adj1" fmla="val 39965"/>
              <a:gd name="adj2" fmla="val 50000"/>
              <a:gd name="adj3" fmla="val 12500"/>
            </a:avLst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Иисуса Христа</a:t>
            </a:r>
            <a:endParaRPr lang="ru-RU" dirty="0"/>
          </a:p>
        </p:txBody>
      </p:sp>
      <p:pic>
        <p:nvPicPr>
          <p:cNvPr id="7" name="Picture 6" descr="https://yt3.ggpht.com/a/AATXAJy9gteFwKZZp6D5RLrmKuYLoXy6Lx8bqfgw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88082"/>
            <a:ext cx="1379552" cy="1379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g2.freepng.ru/20180310/vkq/kisspng-question-mark-three-dimensional-space-illustration-3d-question-mark-5aa45b73ac00b8.35368508152072075570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66" y="2758204"/>
            <a:ext cx="2253827" cy="23878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045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Другая 6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FFFFFF"/>
      </a:hlink>
      <a:folHlink>
        <a:srgbClr val="FFFF00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440</TotalTime>
  <Words>661</Words>
  <Application>Microsoft Office PowerPoint</Application>
  <PresentationFormat>Экран (4:3)</PresentationFormat>
  <Paragraphs>103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бог тьмы в египте?</vt:lpstr>
      <vt:lpstr>Его считали покровителем мудрости и знаний. Люди верили, что именно он изобрёл письменность и научил их различным наукам.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46</cp:revision>
  <dcterms:created xsi:type="dcterms:W3CDTF">2020-10-17T14:36:35Z</dcterms:created>
  <dcterms:modified xsi:type="dcterms:W3CDTF">2021-09-08T16:15:07Z</dcterms:modified>
</cp:coreProperties>
</file>