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8" r:id="rId3"/>
    <p:sldId id="319" r:id="rId4"/>
    <p:sldId id="322" r:id="rId5"/>
    <p:sldId id="323" r:id="rId6"/>
    <p:sldId id="324" r:id="rId7"/>
    <p:sldId id="325" r:id="rId8"/>
    <p:sldId id="326" r:id="rId9"/>
    <p:sldId id="327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Nunito" pitchFamily="2" charset="-52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33">
          <p15:clr>
            <a:srgbClr val="9AA0A6"/>
          </p15:clr>
        </p15:guide>
        <p15:guide id="4" orient="horz" pos="6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587"/>
    <a:srgbClr val="4427A5"/>
    <a:srgbClr val="0B1255"/>
    <a:srgbClr val="615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F08E7E-823E-4FFF-A656-7A65F07D35A8}">
  <a:tblStyle styleId="{82F08E7E-823E-4FFF-A656-7A65F07D35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75" y="72"/>
      </p:cViewPr>
      <p:guideLst>
        <p:guide orient="horz" pos="1620"/>
        <p:guide pos="2880"/>
        <p:guide orient="horz" pos="833"/>
        <p:guide orient="horz"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20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00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58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46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64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45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75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681725" y="1134550"/>
            <a:ext cx="5525700" cy="3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just">
              <a:spcBef>
                <a:spcPts val="0"/>
              </a:spcBef>
              <a:spcAft>
                <a:spcPts val="0"/>
              </a:spcAft>
              <a:buSzPts val="1300"/>
              <a:buChar char="❖"/>
              <a:defRPr sz="1358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➢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◆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➢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◆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rgbClr val="92D05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448350" y="857251"/>
            <a:ext cx="8247300" cy="2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Развитие журналистских компетенций как эффективный метод повышения уровня читательской грамотности среди подростков </a:t>
            </a: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гимназии «Адымнар-Нижнекамск»</a:t>
            </a: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Пушкарева Ксения Сергеевна,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учитель русского языка и литературы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МБОУ «Полилингвальная гимназия 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«Адымнар-Нижнекамск» НМР РТ</a:t>
            </a: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endParaRPr sz="2800" b="1" dirty="0">
              <a:solidFill>
                <a:srgbClr val="1C4587"/>
              </a:solidFill>
              <a:latin typeface="Nunito" panose="020B0604020202020204" charset="-52"/>
              <a:ea typeface="Comfortaa"/>
              <a:cs typeface="Comfortaa"/>
              <a:sym typeface="Comfortaa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42" y="278295"/>
            <a:ext cx="1624827" cy="993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117146" y="428901"/>
            <a:ext cx="7575900" cy="59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1C4587"/>
                </a:solidFill>
              </a:rPr>
              <a:t>Вступительное слово </a:t>
            </a:r>
            <a:endParaRPr b="1" dirty="0">
              <a:solidFill>
                <a:srgbClr val="1C4587"/>
              </a:solidFill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1117146" y="943251"/>
            <a:ext cx="6839316" cy="3098824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ru-RU" sz="2400" b="1" i="1" u="sng" dirty="0">
                <a:solidFill>
                  <a:schemeClr val="accent1"/>
                </a:solidFill>
              </a:rPr>
              <a:t>Актуальность темы </a:t>
            </a:r>
            <a:r>
              <a:rPr lang="ru-RU" sz="2400" b="1" i="1" dirty="0">
                <a:solidFill>
                  <a:schemeClr val="bg2"/>
                </a:solidFill>
              </a:rPr>
              <a:t>заключается в возможности повышения уровня читательской грамотности через журналистскую деятельность обучающихся.</a:t>
            </a:r>
          </a:p>
          <a:p>
            <a:pPr marL="0" lvl="0" indent="0" algn="l">
              <a:buNone/>
            </a:pPr>
            <a:endParaRPr lang="ru-RU" sz="2400" b="1" i="1" dirty="0">
              <a:solidFill>
                <a:schemeClr val="accent1"/>
              </a:solidFill>
            </a:endParaRPr>
          </a:p>
          <a:p>
            <a:pPr marL="0" lvl="0" indent="0" algn="l">
              <a:buNone/>
            </a:pPr>
            <a:r>
              <a:rPr lang="ru-RU" sz="2400" b="1" i="1" u="sng" dirty="0">
                <a:solidFill>
                  <a:schemeClr val="accent1"/>
                </a:solidFill>
              </a:rPr>
              <a:t>Цель:</a:t>
            </a:r>
            <a:r>
              <a:rPr lang="ru-RU" sz="2400" b="1" i="1" dirty="0">
                <a:solidFill>
                  <a:schemeClr val="accent1"/>
                </a:solidFill>
              </a:rPr>
              <a:t> </a:t>
            </a:r>
            <a:r>
              <a:rPr lang="ru-RU" sz="2400" b="1" i="1" dirty="0">
                <a:solidFill>
                  <a:schemeClr val="bg2"/>
                </a:solidFill>
              </a:rPr>
              <a:t>развить читательские компетенции через обучение детей основам журналистского мастерства.</a:t>
            </a:r>
            <a:endParaRPr sz="2400" b="1" i="1" dirty="0">
              <a:solidFill>
                <a:schemeClr val="bg2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117146" y="428901"/>
            <a:ext cx="7575900" cy="59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1C4587"/>
                </a:solidFill>
              </a:rPr>
              <a:t>«Адымнар </a:t>
            </a:r>
            <a:r>
              <a:rPr lang="en-US" b="1" dirty="0">
                <a:solidFill>
                  <a:srgbClr val="1C4587"/>
                </a:solidFill>
              </a:rPr>
              <a:t>Times»</a:t>
            </a:r>
            <a:r>
              <a:rPr lang="ru-RU" b="1" dirty="0">
                <a:solidFill>
                  <a:srgbClr val="1C4587"/>
                </a:solidFill>
              </a:rPr>
              <a:t>: о чём речь?</a:t>
            </a:r>
            <a:endParaRPr b="1" dirty="0">
              <a:solidFill>
                <a:srgbClr val="1C4587"/>
              </a:solidFill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690746" y="1130277"/>
            <a:ext cx="3881254" cy="3699911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ru-RU" sz="2400" b="1" i="1" dirty="0">
                <a:solidFill>
                  <a:schemeClr val="accent1"/>
                </a:solidFill>
              </a:rPr>
              <a:t>Кружок «Адымнар Times» объединяет учащихся 5-7 классов и ставит своей целью создание постоянно действующего актива юных журналистов.</a:t>
            </a:r>
            <a:endParaRPr sz="2400" b="1" i="1" dirty="0">
              <a:solidFill>
                <a:schemeClr val="bg2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81" y="327324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55C59A-A317-0948-B60D-678F460E4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33" y="1279006"/>
            <a:ext cx="3657601" cy="27432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6835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117146" y="428901"/>
            <a:ext cx="7575900" cy="59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b="1" dirty="0">
                <a:solidFill>
                  <a:srgbClr val="1C4587"/>
                </a:solidFill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Наши первые шаги и успехи</a:t>
            </a:r>
            <a:br>
              <a:rPr lang="ru-RU" dirty="0"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b="1" dirty="0">
              <a:solidFill>
                <a:srgbClr val="1C4587"/>
              </a:solidFill>
              <a:latin typeface="Nunito" pitchFamily="2" charset="-52"/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4438784" y="3391717"/>
            <a:ext cx="4254262" cy="1086128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000" b="1" i="1" dirty="0">
                <a:solidFill>
                  <a:schemeClr val="accent1"/>
                </a:solidFill>
              </a:rPr>
              <a:t>Пресс-конференция с известным бизнесменом города – владельцем сети пекарен </a:t>
            </a:r>
            <a:r>
              <a:rPr lang="ru-RU" sz="2000" b="1" i="1" dirty="0" err="1">
                <a:solidFill>
                  <a:schemeClr val="accent1"/>
                </a:solidFill>
              </a:rPr>
              <a:t>И.Сираевым</a:t>
            </a:r>
            <a:endParaRPr lang="ru-RU" sz="2000" b="1" i="1" dirty="0">
              <a:solidFill>
                <a:schemeClr val="accent1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FE0E2-6B9F-3F3B-EF4C-68F943FDF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669" y="1164431"/>
            <a:ext cx="4037187" cy="22272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F0C3F6-8E3E-83B5-237B-E4AE0B059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73" y="1356505"/>
            <a:ext cx="3200955" cy="3194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4212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117146" y="428901"/>
            <a:ext cx="7575900" cy="59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b="1" dirty="0">
                <a:solidFill>
                  <a:srgbClr val="1C4587"/>
                </a:solidFill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Наши первые шаги и успехи</a:t>
            </a:r>
            <a:br>
              <a:rPr lang="ru-RU" dirty="0"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b="1" dirty="0">
              <a:solidFill>
                <a:srgbClr val="1C4587"/>
              </a:solidFill>
              <a:latin typeface="Nunito" pitchFamily="2" charset="-52"/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4453517" y="3823743"/>
            <a:ext cx="4063661" cy="807014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000" b="1" i="1" dirty="0">
                <a:solidFill>
                  <a:schemeClr val="accent1"/>
                </a:solidFill>
              </a:rPr>
              <a:t>Экскурсия в архив Нижнекамского района РТ</a:t>
            </a: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30F280-4E4F-043D-C16A-451B965E3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03" y="1611254"/>
            <a:ext cx="3487993" cy="261599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D33F13-BAF2-ACE0-C181-C80A77D68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500" y="1124066"/>
            <a:ext cx="3599697" cy="255612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9213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117146" y="428901"/>
            <a:ext cx="7575900" cy="59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b="1" dirty="0">
                <a:solidFill>
                  <a:srgbClr val="1C4587"/>
                </a:solidFill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Наши первые шаги и успехи</a:t>
            </a:r>
            <a:br>
              <a:rPr lang="ru-RU" dirty="0"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b="1" dirty="0">
              <a:solidFill>
                <a:srgbClr val="1C4587"/>
              </a:solidFill>
              <a:latin typeface="Nunito" pitchFamily="2" charset="-52"/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4513818" y="923096"/>
            <a:ext cx="4063661" cy="807014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000" b="1" i="1" dirty="0">
                <a:solidFill>
                  <a:schemeClr val="accent1"/>
                </a:solidFill>
              </a:rPr>
              <a:t>Интервью с</a:t>
            </a:r>
          </a:p>
          <a:p>
            <a:pPr marL="0" lvl="0" indent="0" algn="ctr">
              <a:buNone/>
            </a:pPr>
            <a:r>
              <a:rPr lang="ru-RU" sz="2000" b="1" i="1" dirty="0">
                <a:solidFill>
                  <a:schemeClr val="accent1"/>
                </a:solidFill>
              </a:rPr>
              <a:t> директором школы </a:t>
            </a:r>
          </a:p>
          <a:p>
            <a:pPr marL="0" lvl="0" indent="0" algn="ctr">
              <a:buNone/>
            </a:pPr>
            <a:r>
              <a:rPr lang="ru-RU" sz="2000" b="1" i="1" dirty="0">
                <a:solidFill>
                  <a:schemeClr val="accent1"/>
                </a:solidFill>
              </a:rPr>
              <a:t>«Адымнар-Нижнекамск» Артуром Галиахметовым</a:t>
            </a: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F51931-FC3A-89F8-ECF1-4ECF74110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78" y="1215726"/>
            <a:ext cx="3578243" cy="2229082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EC6B95-E493-AD8D-6B09-9926D1C8C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444" y="2571750"/>
            <a:ext cx="3804422" cy="2140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2778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117146" y="428901"/>
            <a:ext cx="7575900" cy="59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b="1" dirty="0">
                <a:solidFill>
                  <a:srgbClr val="1C4587"/>
                </a:solidFill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Наши первые успехи</a:t>
            </a:r>
            <a:br>
              <a:rPr lang="ru-RU" dirty="0">
                <a:effectLst/>
                <a:latin typeface="Nunito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b="1" dirty="0">
              <a:solidFill>
                <a:srgbClr val="1C4587"/>
              </a:solidFill>
              <a:latin typeface="Nunito" pitchFamily="2" charset="-52"/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670915" y="896406"/>
            <a:ext cx="3681124" cy="3763814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000" b="1" i="1" dirty="0">
                <a:solidFill>
                  <a:schemeClr val="accent1"/>
                </a:solidFill>
              </a:rPr>
              <a:t>Школьная газета</a:t>
            </a:r>
          </a:p>
          <a:p>
            <a:pPr marL="0" lvl="0" indent="0" algn="ctr">
              <a:buNone/>
            </a:pPr>
            <a:r>
              <a:rPr lang="ru-RU" sz="2000" b="1" i="1" dirty="0">
                <a:solidFill>
                  <a:schemeClr val="accent1"/>
                </a:solidFill>
              </a:rPr>
              <a:t> «Адымнар </a:t>
            </a:r>
            <a:r>
              <a:rPr lang="en-US" sz="2000" b="1" i="1" dirty="0">
                <a:solidFill>
                  <a:schemeClr val="accent1"/>
                </a:solidFill>
              </a:rPr>
              <a:t>Times»</a:t>
            </a:r>
            <a:r>
              <a:rPr lang="ru-RU" sz="2000" b="1" i="1" dirty="0">
                <a:solidFill>
                  <a:schemeClr val="accent1"/>
                </a:solidFill>
              </a:rPr>
              <a:t> это:</a:t>
            </a:r>
          </a:p>
          <a:p>
            <a:pPr marL="0" lvl="0" indent="0" algn="ctr">
              <a:buNone/>
            </a:pPr>
            <a:endParaRPr lang="ru-RU" sz="2000" b="1" i="1" dirty="0">
              <a:solidFill>
                <a:schemeClr val="accent1"/>
              </a:solidFill>
            </a:endParaRPr>
          </a:p>
          <a:p>
            <a:pPr marL="0" lvl="0" indent="0" algn="l">
              <a:buNone/>
            </a:pPr>
            <a:r>
              <a:rPr lang="ru-RU" sz="1800" b="1" i="1" dirty="0">
                <a:solidFill>
                  <a:schemeClr val="bg2"/>
                </a:solidFill>
              </a:rPr>
              <a:t>8 полос в цветном варианте;</a:t>
            </a:r>
          </a:p>
          <a:p>
            <a:pPr marL="0" lvl="0" indent="0" algn="l">
              <a:buNone/>
            </a:pPr>
            <a:endParaRPr lang="ru-RU" sz="1800" b="1" i="1" dirty="0">
              <a:solidFill>
                <a:schemeClr val="bg2"/>
              </a:solidFill>
            </a:endParaRPr>
          </a:p>
          <a:p>
            <a:pPr marL="0" lvl="0" indent="0" algn="r"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тексты на </a:t>
            </a:r>
            <a:r>
              <a:rPr lang="tt-RU" sz="1800" b="1" i="1" dirty="0">
                <a:solidFill>
                  <a:schemeClr val="accent1"/>
                </a:solidFill>
              </a:rPr>
              <a:t>русском, </a:t>
            </a:r>
            <a:r>
              <a:rPr lang="ru-RU" sz="1800" b="1" i="1" dirty="0">
                <a:solidFill>
                  <a:schemeClr val="accent1"/>
                </a:solidFill>
              </a:rPr>
              <a:t>татарском, английском языках;</a:t>
            </a:r>
          </a:p>
          <a:p>
            <a:pPr marL="0" lvl="0" indent="0" algn="l">
              <a:buNone/>
            </a:pPr>
            <a:r>
              <a:rPr lang="ru-RU" sz="1800" b="1" i="1" dirty="0">
                <a:solidFill>
                  <a:schemeClr val="bg2"/>
                </a:solidFill>
              </a:rPr>
              <a:t>летопись событий и историческая хроника гимназии </a:t>
            </a:r>
          </a:p>
          <a:p>
            <a:pPr marL="0" lvl="0" indent="0" algn="l">
              <a:buNone/>
            </a:pPr>
            <a:r>
              <a:rPr lang="ru-RU" sz="1800" b="1" i="1" dirty="0">
                <a:solidFill>
                  <a:schemeClr val="bg2"/>
                </a:solidFill>
              </a:rPr>
              <a:t>«Адымнар-Нижнекамск»</a:t>
            </a:r>
          </a:p>
          <a:p>
            <a:pPr marL="0" lvl="0" indent="0" algn="ctr">
              <a:buNone/>
            </a:pPr>
            <a:endParaRPr lang="ru-RU" sz="2000" b="1" i="1" dirty="0">
              <a:solidFill>
                <a:schemeClr val="accent1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9A22BD-8B03-257C-8BDC-F6FEC052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786" y="1301451"/>
            <a:ext cx="3938299" cy="2953724"/>
          </a:xfrm>
          <a:prstGeom prst="rect">
            <a:avLst/>
          </a:prstGeom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7" name="Рисунок 6" descr="Маркеры-галочки">
            <a:extLst>
              <a:ext uri="{FF2B5EF4-FFF2-40B4-BE49-F238E27FC236}">
                <a16:creationId xmlns:a16="http://schemas.microsoft.com/office/drawing/2014/main" id="{9F7D87FD-F1C2-CC69-CD79-2179670F6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742" y="2085975"/>
            <a:ext cx="278606" cy="278606"/>
          </a:xfrm>
          <a:prstGeom prst="rect">
            <a:avLst/>
          </a:prstGeom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309CE13A-DC36-6D77-C87E-10103BA43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091" y="2750128"/>
            <a:ext cx="278606" cy="2786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023A59-9DDF-5715-3EFA-92E00F25E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08" y="3703118"/>
            <a:ext cx="280440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4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117146" y="428901"/>
            <a:ext cx="7575900" cy="59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1C4587"/>
                </a:solidFill>
              </a:rPr>
              <a:t>Заключение </a:t>
            </a:r>
            <a:endParaRPr b="1" dirty="0">
              <a:solidFill>
                <a:srgbClr val="1C4587"/>
              </a:solidFill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1117146" y="943251"/>
            <a:ext cx="7005298" cy="3771348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000" b="1" dirty="0">
                <a:solidFill>
                  <a:schemeClr val="bg2"/>
                </a:solidFill>
              </a:rPr>
              <a:t>В результате ученики научились:</a:t>
            </a:r>
            <a:endParaRPr lang="en-US" sz="2000" b="1" dirty="0">
              <a:solidFill>
                <a:schemeClr val="bg2"/>
              </a:solidFill>
            </a:endParaRPr>
          </a:p>
          <a:p>
            <a:pPr marL="0" lvl="0" indent="0" algn="ctr">
              <a:buNone/>
            </a:pPr>
            <a:endParaRPr lang="ru-RU" sz="2000" b="1" dirty="0">
              <a:solidFill>
                <a:schemeClr val="bg2"/>
              </a:solidFill>
            </a:endParaRPr>
          </a:p>
          <a:p>
            <a:pPr marL="0" lvl="0" indent="0" algn="l">
              <a:buNone/>
            </a:pPr>
            <a:r>
              <a:rPr lang="ru-RU" sz="2000" b="1" dirty="0">
                <a:solidFill>
                  <a:schemeClr val="bg2"/>
                </a:solidFill>
              </a:rPr>
              <a:t>•	</a:t>
            </a:r>
            <a:r>
              <a:rPr lang="ru-RU" sz="2000" b="1" dirty="0">
                <a:solidFill>
                  <a:schemeClr val="accent1"/>
                </a:solidFill>
              </a:rPr>
              <a:t>грамотнее выражать свои мысли устно и письменно;</a:t>
            </a:r>
          </a:p>
          <a:p>
            <a:pPr marL="0" lvl="0" indent="0" algn="l">
              <a:buNone/>
            </a:pPr>
            <a:r>
              <a:rPr lang="ru-RU" sz="2000" b="1" dirty="0">
                <a:solidFill>
                  <a:schemeClr val="bg2"/>
                </a:solidFill>
              </a:rPr>
              <a:t>•	писать материалы в жанрах: заметка, расширенная заметка и интервью;</a:t>
            </a:r>
          </a:p>
          <a:p>
            <a:pPr marL="0" lvl="0" indent="0" algn="l">
              <a:buNone/>
            </a:pPr>
            <a:r>
              <a:rPr lang="ru-RU" sz="2000" b="1" dirty="0">
                <a:solidFill>
                  <a:schemeClr val="bg2"/>
                </a:solidFill>
              </a:rPr>
              <a:t>•	</a:t>
            </a:r>
            <a:r>
              <a:rPr lang="ru-RU" sz="2000" b="1" dirty="0">
                <a:solidFill>
                  <a:schemeClr val="accent1"/>
                </a:solidFill>
              </a:rPr>
              <a:t>проводить интервью и выступать, не стесняясь публики;</a:t>
            </a:r>
          </a:p>
          <a:p>
            <a:pPr marL="0" lvl="0" indent="0" algn="l">
              <a:buNone/>
            </a:pPr>
            <a:r>
              <a:rPr lang="ru-RU" sz="2000" b="1" dirty="0">
                <a:solidFill>
                  <a:schemeClr val="bg2"/>
                </a:solidFill>
              </a:rPr>
              <a:t>•	редактировать написанное.</a:t>
            </a:r>
          </a:p>
          <a:p>
            <a:pPr marL="0" lvl="0" indent="0" algn="l">
              <a:buNone/>
            </a:pP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168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448349" y="857250"/>
            <a:ext cx="7845545" cy="3650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en-US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32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БЛАГОДАРЮ ЗА ВНИМАНИЕ</a:t>
            </a:r>
            <a: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!</a:t>
            </a: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Пушкарева Ксения Сергеевна,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учитель русского языка и литературы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МБОУ «Полилингвальная гимназия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«Адымнар-Нижнекамск» НМР РТ</a:t>
            </a:r>
            <a:b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  <a:t>ТЕЛ. 8-917-919-84-45</a:t>
            </a: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2800" b="1" dirty="0">
                <a:solidFill>
                  <a:srgbClr val="1C4587"/>
                </a:solidFill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endParaRPr sz="2800" b="1" dirty="0">
              <a:solidFill>
                <a:srgbClr val="1C4587"/>
              </a:solidFill>
              <a:latin typeface="Nunito" panose="020B0604020202020204" charset="-52"/>
              <a:ea typeface="Comfortaa"/>
              <a:cs typeface="Comfortaa"/>
              <a:sym typeface="Comfortaa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0123" y="271151"/>
            <a:ext cx="1624827" cy="993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906933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278</Words>
  <Application>Microsoft Office PowerPoint</Application>
  <PresentationFormat>Экран (16:9)</PresentationFormat>
  <Paragraphs>32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Nunito</vt:lpstr>
      <vt:lpstr>Shift</vt:lpstr>
      <vt:lpstr>        Развитие журналистских компетенций как эффективный метод повышения уровня читательской грамотности среди подростков  гимназии «Адымнар-Нижнекамск»  Пушкарева Ксения Сергеевна, учитель русского языка и литературы МБОУ «Полилингвальная гимназия  «Адымнар-Нижнекамск» НМР РТ    </vt:lpstr>
      <vt:lpstr>Вступительное слово </vt:lpstr>
      <vt:lpstr>«Адымнар Times»: о чём речь?</vt:lpstr>
      <vt:lpstr>Наши первые шаги и успехи </vt:lpstr>
      <vt:lpstr>Наши первые шаги и успехи </vt:lpstr>
      <vt:lpstr>Наши первые шаги и успехи </vt:lpstr>
      <vt:lpstr>Наши первые успехи </vt:lpstr>
      <vt:lpstr>Заключение </vt:lpstr>
      <vt:lpstr>     БЛАГОДАРЮ ЗА ВНИМАНИЕ!  Пушкарева Ксения Сергеевна, учитель русского языка и литературы МБОУ «Полилингвальная гимназия «Адымнар-Нижнекамск» НМР РТ  ТЕЛ. 8-917-919-84-45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Собрание для родителей учащихся  МБОУ “Полилингвальный образовательный комплекс  "Адымнар - "Нижнекамск"</dc:title>
  <dc:creator>DoM</dc:creator>
  <cp:lastModifiedBy>Ксения Пушкарева</cp:lastModifiedBy>
  <cp:revision>32</cp:revision>
  <dcterms:modified xsi:type="dcterms:W3CDTF">2023-08-21T19:58:02Z</dcterms:modified>
</cp:coreProperties>
</file>