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1" r:id="rId6"/>
    <p:sldId id="259" r:id="rId7"/>
    <p:sldId id="267" r:id="rId8"/>
    <p:sldId id="260" r:id="rId9"/>
    <p:sldId id="262" r:id="rId10"/>
    <p:sldId id="263" r:id="rId11"/>
    <p:sldId id="264" r:id="rId12"/>
    <p:sldId id="265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Ребусы математическ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Ребусы математическ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Ребусы математическ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Ребусы математическ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ребус 1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5" descr="10 примеров того, как запятая может ввести в заблуждение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Математические ребусы :: Большой сборник ребусов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2775" y="465137"/>
            <a:ext cx="8135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Презентация к разработке внеурочного занятия по функциональной грамотности по теме:</a:t>
            </a:r>
          </a:p>
          <a:p>
            <a:pPr algn="ctr"/>
            <a:r>
              <a:rPr lang="ru-RU" sz="2800" b="1" dirty="0" smtClean="0">
                <a:solidFill>
                  <a:srgbClr val="FF33CC"/>
                </a:solidFill>
              </a:rPr>
              <a:t>«</a:t>
            </a:r>
            <a:r>
              <a:rPr lang="ru-RU" sz="2800" b="1" dirty="0">
                <a:solidFill>
                  <a:srgbClr val="FF33CC"/>
                </a:solidFill>
              </a:rPr>
              <a:t>Сказочные задачи  на действия </a:t>
            </a:r>
            <a:endParaRPr lang="ru-RU" sz="2800" b="1" dirty="0" smtClean="0">
              <a:solidFill>
                <a:srgbClr val="FF33C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33CC"/>
                </a:solidFill>
              </a:rPr>
              <a:t>с </a:t>
            </a:r>
            <a:r>
              <a:rPr lang="ru-RU" sz="2800" b="1" dirty="0">
                <a:solidFill>
                  <a:srgbClr val="FF33CC"/>
                </a:solidFill>
              </a:rPr>
              <a:t>десятичными числами</a:t>
            </a:r>
            <a:r>
              <a:rPr lang="ru-RU" sz="2800" b="1" dirty="0" smtClean="0">
                <a:solidFill>
                  <a:srgbClr val="FF33CC"/>
                </a:solidFill>
              </a:rPr>
              <a:t>» для 6 класса</a:t>
            </a:r>
            <a:endParaRPr lang="ru-RU" sz="2800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4301799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Авторы:</a:t>
            </a:r>
          </a:p>
          <a:p>
            <a:r>
              <a:rPr lang="ru-RU" sz="2400" b="1" dirty="0" smtClean="0"/>
              <a:t>Наставник</a:t>
            </a:r>
            <a:r>
              <a:rPr lang="ru-RU" sz="2400" b="1" dirty="0"/>
              <a:t>: </a:t>
            </a:r>
            <a:r>
              <a:rPr lang="ru-RU" sz="2400" dirty="0"/>
              <a:t>Абдуллина Лариса Ивановна, учитель математики высшей категории, </a:t>
            </a:r>
          </a:p>
          <a:p>
            <a:r>
              <a:rPr lang="ru-RU" sz="2400" b="1" dirty="0"/>
              <a:t> Молодой специалист</a:t>
            </a:r>
            <a:r>
              <a:rPr lang="ru-RU" sz="2400" dirty="0"/>
              <a:t>: Аникина Наталья Андреевна, учитель математики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64912"/>
            <a:ext cx="1656184" cy="209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5" y="2570307"/>
            <a:ext cx="1969463" cy="21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73" y="2452912"/>
            <a:ext cx="2400557" cy="191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5" y="4859749"/>
            <a:ext cx="1801173" cy="174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5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26487"/>
            <a:ext cx="6912768" cy="1143000"/>
          </a:xfrm>
        </p:spPr>
        <p:txBody>
          <a:bodyPr>
            <a:normAutofit/>
          </a:bodyPr>
          <a:lstStyle/>
          <a:p>
            <a:r>
              <a:rPr lang="ru-RU" sz="4000" dirty="0"/>
              <a:t>Задача для </a:t>
            </a:r>
            <a:r>
              <a:rPr lang="ru-RU" sz="4000" dirty="0" smtClean="0"/>
              <a:t>второй </a:t>
            </a:r>
            <a:r>
              <a:rPr lang="ru-RU" sz="4000" dirty="0"/>
              <a:t>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136904" cy="37646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Винни- Пух решил пригласит на свой день рождения своих друзей в кафе: Ослика, Пяточка и Кролика. Ослик заказал себе зеленый салат, Пяточек сладкий попкорн, Винни-Пух два блинчика с медом, а Кролик морковный пирог. В кафе действует бонус  на день рождения – в размере 1,2 рубля. Хватит </a:t>
            </a:r>
            <a:r>
              <a:rPr lang="ru-RU" sz="2800" dirty="0"/>
              <a:t>ли </a:t>
            </a:r>
            <a:r>
              <a:rPr lang="ru-RU" sz="2800" dirty="0" smtClean="0"/>
              <a:t>Винни - </a:t>
            </a:r>
            <a:r>
              <a:rPr lang="ru-RU" sz="2800" dirty="0"/>
              <a:t>Пуху оплатить обед, если у него </a:t>
            </a:r>
            <a:r>
              <a:rPr lang="ru-RU" sz="2800" dirty="0" smtClean="0"/>
              <a:t>в кошельке 9 рублей?</a:t>
            </a:r>
            <a:endParaRPr lang="ru-RU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04256" cy="153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13337"/>
              </p:ext>
            </p:extLst>
          </p:nvPr>
        </p:nvGraphicFramePr>
        <p:xfrm>
          <a:off x="251520" y="5085184"/>
          <a:ext cx="7380312" cy="147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078"/>
                <a:gridCol w="1845078"/>
                <a:gridCol w="2044874"/>
                <a:gridCol w="1645282"/>
              </a:tblGrid>
              <a:tr h="57776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Зеленый</a:t>
                      </a:r>
                      <a:r>
                        <a:rPr lang="ru-RU" sz="2400" baseline="0" dirty="0" smtClean="0"/>
                        <a:t> салат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Блинчик</a:t>
                      </a:r>
                      <a:r>
                        <a:rPr lang="ru-RU" sz="2400" baseline="0" dirty="0" smtClean="0"/>
                        <a:t> с медом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Морковный</a:t>
                      </a:r>
                      <a:r>
                        <a:rPr lang="ru-RU" sz="2400" baseline="0" dirty="0" smtClean="0"/>
                        <a:t> пирог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Сладкий попкорн</a:t>
                      </a:r>
                      <a:endParaRPr lang="ru-RU" sz="2400" dirty="0"/>
                    </a:p>
                  </a:txBody>
                  <a:tcPr/>
                </a:tc>
              </a:tr>
              <a:tr h="654861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2,7 рубля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1,6 рубля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 2,1 рубля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1,1 рубля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4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2" y="87308"/>
            <a:ext cx="7704856" cy="1143000"/>
          </a:xfrm>
        </p:spPr>
        <p:txBody>
          <a:bodyPr/>
          <a:lstStyle/>
          <a:p>
            <a:r>
              <a:rPr lang="ru-RU" dirty="0"/>
              <a:t>Задача для </a:t>
            </a:r>
            <a:r>
              <a:rPr lang="ru-RU" dirty="0" smtClean="0"/>
              <a:t>третьей </a:t>
            </a:r>
            <a:r>
              <a:rPr lang="ru-RU" dirty="0"/>
              <a:t>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6912768" cy="30993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Незнайка и его друзья решили отправиться в поход, но к сожалению рюкзак был только у Незнайки. В него можно поместить груз не более 5 кг. Друзья решили взять с собой: котелок, 2 кружки, 3 ложки и три ракетки для тенниса. Войдут ли все эти вещи в рюкзак? </a:t>
            </a:r>
            <a:endParaRPr lang="ru-RU" dirty="0"/>
          </a:p>
        </p:txBody>
      </p:sp>
      <p:pic>
        <p:nvPicPr>
          <p:cNvPr id="4" name="Picture 7" descr="Вопросы к произведению «Приключения Незнайки и его друзей» с от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2218953" cy="15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15980"/>
              </p:ext>
            </p:extLst>
          </p:nvPr>
        </p:nvGraphicFramePr>
        <p:xfrm>
          <a:off x="179512" y="4797152"/>
          <a:ext cx="8064896" cy="147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234553"/>
                <a:gridCol w="1797895"/>
              </a:tblGrid>
              <a:tr h="577761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Котелок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Кружка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Ложка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Ракетка</a:t>
                      </a:r>
                      <a:r>
                        <a:rPr lang="ru-RU" sz="2400" baseline="0" dirty="0" smtClean="0"/>
                        <a:t> для тенниса</a:t>
                      </a:r>
                      <a:endParaRPr lang="ru-RU" sz="2400" dirty="0"/>
                    </a:p>
                  </a:txBody>
                  <a:tcPr/>
                </a:tc>
              </a:tr>
              <a:tr h="654861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1,8</a:t>
                      </a:r>
                      <a:r>
                        <a:rPr lang="ru-RU" sz="2800" baseline="0" dirty="0" smtClean="0"/>
                        <a:t> кг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0,6</a:t>
                      </a:r>
                      <a:r>
                        <a:rPr lang="ru-RU" sz="2800" baseline="0" dirty="0" smtClean="0"/>
                        <a:t> кг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 0,2</a:t>
                      </a:r>
                      <a:r>
                        <a:rPr lang="ru-RU" sz="2800" baseline="0" dirty="0" smtClean="0"/>
                        <a:t> кг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0,3</a:t>
                      </a:r>
                      <a:r>
                        <a:rPr lang="ru-RU" sz="2800" baseline="0" dirty="0" smtClean="0"/>
                        <a:t> кг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260648"/>
            <a:ext cx="8229600" cy="1143000"/>
          </a:xfrm>
        </p:spPr>
        <p:txBody>
          <a:bodyPr/>
          <a:lstStyle/>
          <a:p>
            <a:r>
              <a:rPr lang="ru-RU" dirty="0" smtClean="0"/>
              <a:t>Конвертик с ответами</a:t>
            </a:r>
            <a:endParaRPr lang="ru-RU" dirty="0"/>
          </a:p>
        </p:txBody>
      </p:sp>
      <p:pic>
        <p:nvPicPr>
          <p:cNvPr id="4" name="Picture 2" descr="⬇ Скачать картинки Конверт лист, стоковые фото Конверт лист в хорошем  качестве | Depositphot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2407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⬇ Скачать картинки Конверт лист, стоковые фото Конверт лист в хорошем  качестве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919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⬇ Скачать картинки Конверт лист, стоковые фото Конверт лист в хорошем  качестве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3111744" cy="311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буратино (47 фото) » Юмор, позитив и много смешных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19966"/>
            <a:ext cx="1200519" cy="19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05" y="3047320"/>
            <a:ext cx="2040835" cy="14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Вопросы к произведению «Приключения Незнайки и его друзей» с ответ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21" y="2934341"/>
            <a:ext cx="2218953" cy="15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Листы решения для </a:t>
            </a:r>
            <a:r>
              <a:rPr lang="ru-RU" dirty="0" err="1" smtClean="0">
                <a:solidFill>
                  <a:srgbClr val="FF0000"/>
                </a:solidFill>
              </a:rPr>
              <a:t>каждойгруппы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481938"/>
              </p:ext>
            </p:extLst>
          </p:nvPr>
        </p:nvGraphicFramePr>
        <p:xfrm>
          <a:off x="36363" y="836712"/>
          <a:ext cx="3024337" cy="5862843"/>
        </p:xfrm>
        <a:graphic>
          <a:graphicData uri="http://schemas.openxmlformats.org/drawingml/2006/table">
            <a:tbl>
              <a:tblPr firstRow="1" firstCol="1" bandRow="1"/>
              <a:tblGrid>
                <a:gridCol w="1141260"/>
                <a:gridCol w="724820"/>
                <a:gridCol w="115825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Действия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ленточек для Мальвины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нот для Пьеро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башмаков для папы Карло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косточек для Артемона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Обманула ли Лиса- Алиса Буратино и на сколько?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4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баллов: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86605"/>
              </p:ext>
            </p:extLst>
          </p:nvPr>
        </p:nvGraphicFramePr>
        <p:xfrm>
          <a:off x="3203848" y="836712"/>
          <a:ext cx="2592288" cy="6005109"/>
        </p:xfrm>
        <a:graphic>
          <a:graphicData uri="http://schemas.openxmlformats.org/drawingml/2006/table">
            <a:tbl>
              <a:tblPr firstRow="1" firstCol="1" bandRow="1"/>
              <a:tblGrid>
                <a:gridCol w="751108"/>
                <a:gridCol w="977084"/>
                <a:gridCol w="864096"/>
              </a:tblGrid>
              <a:tr h="221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Действия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 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зеленного салата для Ослика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блинчиков с медом для Винни-Пуха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морковного пирога для Кролика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попкорна для Пяточка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Хватит ли Винни - Пуху оплатить обед?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баллов: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60700" y="1590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765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765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765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765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765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765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765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765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765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6525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81545"/>
              </p:ext>
            </p:extLst>
          </p:nvPr>
        </p:nvGraphicFramePr>
        <p:xfrm>
          <a:off x="5868144" y="836712"/>
          <a:ext cx="2906275" cy="5832648"/>
        </p:xfrm>
        <a:graphic>
          <a:graphicData uri="http://schemas.openxmlformats.org/drawingml/2006/table">
            <a:tbl>
              <a:tblPr firstRow="1" firstCol="1" bandRow="1"/>
              <a:tblGrid>
                <a:gridCol w="1030906"/>
                <a:gridCol w="1022377"/>
                <a:gridCol w="852992"/>
              </a:tblGrid>
              <a:tr h="169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Действия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котелка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кружек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ложек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ракетки для тенниса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Войдут ли все эти вещи в рюкзак?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баллов: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1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321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Лист самопроверки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762904"/>
              </p:ext>
            </p:extLst>
          </p:nvPr>
        </p:nvGraphicFramePr>
        <p:xfrm>
          <a:off x="683568" y="980728"/>
          <a:ext cx="2561192" cy="5598205"/>
        </p:xfrm>
        <a:graphic>
          <a:graphicData uri="http://schemas.openxmlformats.org/drawingml/2006/table">
            <a:tbl>
              <a:tblPr firstRow="1" firstCol="1" bandRow="1"/>
              <a:tblGrid>
                <a:gridCol w="1043847"/>
                <a:gridCol w="1517345"/>
              </a:tblGrid>
              <a:tr h="410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Действия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ленточек для Мальвины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0,6*2= 1,2 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нот для Пьеро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1,2 *1=1,2 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башмаков для папы Карло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3,4,2 *1=3,4(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косточек для Артемона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0,8*2= 1,6 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Обманула ли Лиса- Алиса Буратино и на сколько?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1,2+1,2+3,4+1,6=7,4 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8-7,4=0,6 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Ответ: Да, обманула на 0,6 рубля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баллов: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06" marR="33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44053"/>
              </p:ext>
            </p:extLst>
          </p:nvPr>
        </p:nvGraphicFramePr>
        <p:xfrm>
          <a:off x="3347864" y="980728"/>
          <a:ext cx="2630236" cy="5545905"/>
        </p:xfrm>
        <a:graphic>
          <a:graphicData uri="http://schemas.openxmlformats.org/drawingml/2006/table">
            <a:tbl>
              <a:tblPr firstRow="1" firstCol="1" bandRow="1"/>
              <a:tblGrid>
                <a:gridCol w="1071987"/>
                <a:gridCol w="1558249"/>
              </a:tblGrid>
              <a:tr h="121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Действия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зеленного салата для Ослика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2,7*1=2,7(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блинчиков с медом для Винни-Пуха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1,6*2=3,2(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морковного пирога для Кролика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2,1*1=2,1(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 попкорна для Пяточка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1,1*1=1,1(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Хватит ли Винни - Пуху оплатить обед?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2,7+3,2+2,1+1,1= 9,1 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9,1+1,2=10,3(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9+1,2= 10,2 (</a:t>
                      </a: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Ответ: Денег не хватит, придется занять у друзей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баллов: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01" marR="3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85656"/>
              </p:ext>
            </p:extLst>
          </p:nvPr>
        </p:nvGraphicFramePr>
        <p:xfrm>
          <a:off x="6012160" y="980728"/>
          <a:ext cx="2780125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1133076"/>
                <a:gridCol w="1647049"/>
              </a:tblGrid>
              <a:tr h="518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Действия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котелка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1,8*1=1,8(кг)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кружек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2*0,6=1,2 (кг)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ложек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3*0,2=0,6(кг)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 ракетки для тенниса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0,3*3=0,9(кг)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Войдут ли все эти вещи в рюкзак?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1,8+1,2+0,6+0,9=4,5 (кг)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Ответ:  Все вещи войдут в рюкзак.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баллов: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45" marR="36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5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03232" cy="1084982"/>
          </a:xfrm>
        </p:spPr>
        <p:txBody>
          <a:bodyPr/>
          <a:lstStyle/>
          <a:p>
            <a:r>
              <a:rPr lang="ru-RU" dirty="0" smtClean="0"/>
              <a:t>Подводим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136904" cy="3744416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/>
              <a:t>За каждое верное действие – 1 балл</a:t>
            </a:r>
          </a:p>
          <a:p>
            <a:r>
              <a:rPr lang="ru-RU" sz="3600" dirty="0" smtClean="0"/>
              <a:t>За верный ответ – 1 балл</a:t>
            </a:r>
          </a:p>
          <a:p>
            <a:r>
              <a:rPr lang="ru-RU" sz="3600" dirty="0" smtClean="0"/>
              <a:t>За верное пояснение  - 1 балл</a:t>
            </a:r>
          </a:p>
          <a:p>
            <a:r>
              <a:rPr lang="ru-RU" sz="3600" dirty="0" smtClean="0"/>
              <a:t>Хорошее </a:t>
            </a:r>
            <a:r>
              <a:rPr lang="ru-RU" sz="3600" dirty="0"/>
              <a:t>настроение                - 1 балл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Всего количество баллов: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59"/>
            <a:ext cx="1055073" cy="105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7" y="1187417"/>
            <a:ext cx="2534676" cy="19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Ребусы математическ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Ребусы математическ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Ребусы математическ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Ребусы математическ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ребус 1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22530"/>
            <a:ext cx="4248472" cy="165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5" descr="10 примеров того, как запятая может ввести в заблуждение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08" y="3356992"/>
            <a:ext cx="2049388" cy="148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8" descr="Математические ребусы :: Большой сборник ребусов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05" y="3496668"/>
            <a:ext cx="34004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4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23042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Тема урока: </a:t>
            </a:r>
          </a:p>
          <a:p>
            <a:pPr marL="0" indent="0" algn="ctr">
              <a:buNone/>
            </a:pPr>
            <a:r>
              <a:rPr lang="ru-RU" sz="4400" dirty="0" smtClean="0"/>
              <a:t>« Сказочные задачи на десятичные числа» </a:t>
            </a:r>
            <a:endParaRPr lang="ru-RU" sz="4400" dirty="0"/>
          </a:p>
        </p:txBody>
      </p:sp>
      <p:pic>
        <p:nvPicPr>
          <p:cNvPr id="1026" name="Picture 2" descr="Картинки буратино (47 фото) » Юмор, позитив и много смешных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56256"/>
            <a:ext cx="2160240" cy="34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Винни-Пух - добрый медвежо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9421"/>
            <a:ext cx="3181722" cy="227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Вопросы к произведению «Приключения Незнайки и его друзей» с ответ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6" y="2966933"/>
            <a:ext cx="3157589" cy="22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Что нужно знать?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7"/>
            <a:ext cx="2520280" cy="93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 smtClean="0"/>
              <a:t>3,2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1700808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Увеличить на 1,5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Уменьшить на 1,4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Увеличить в 100 раз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Уменьшить в 10 раз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Увеличить в 0,3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/>
              <a:t>Уменьшить в 0,2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08518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Нужно знать правила действий с десятичными числами!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/>
                </a:solidFill>
              </a:rPr>
              <a:t>Верно</a:t>
            </a:r>
            <a:r>
              <a:rPr lang="ru-RU" sz="4800" dirty="0" smtClean="0"/>
              <a:t> или </a:t>
            </a:r>
            <a:r>
              <a:rPr lang="ru-RU" sz="4800" dirty="0" smtClean="0">
                <a:solidFill>
                  <a:schemeClr val="accent1"/>
                </a:solidFill>
              </a:rPr>
              <a:t>неверно</a:t>
            </a:r>
            <a:endParaRPr lang="ru-RU" sz="4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6605339" cy="406531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Десятичное число – это число, в котором есть запятая?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Запятая отделяет целую и дробную часть?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При сложении десятичных чисел не обращают внимание на запятую?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При умножении десятичного числа на 100 запятую переносят влево на два знака?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При делении десятичного числа на 10 запятую переносят влево на два знака?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При делении десятичных чисел на натурально число сначала делят целую часть?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 При умножении десятичных чисел не обращают внимание на запятую?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AutoShape 2" descr="смайлик желтый смайлик, смайлик смайлик значки компьютеров Сигнал большого  пальца, хорошая работа, разное, обои для рабочего стола, блог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52524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Смайли Беда, Смайлик Грустный, синий, мультфильм, роялти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85" y="4005064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для раскачки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1008112" cy="93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4,8</a:t>
            </a:r>
            <a:endParaRPr lang="ru-RU" sz="4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3488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/>
              <a:t>Увеличить на </a:t>
            </a:r>
            <a:r>
              <a:rPr lang="ru-RU" sz="3200" dirty="0" smtClean="0"/>
              <a:t>2,1</a:t>
            </a:r>
            <a:endParaRPr lang="ru-RU" sz="3200" dirty="0"/>
          </a:p>
          <a:p>
            <a:pPr marL="342900" indent="-342900">
              <a:buFont typeface="+mj-lt"/>
              <a:buAutoNum type="arabicPeriod"/>
            </a:pPr>
            <a:r>
              <a:rPr lang="ru-RU" sz="3200" dirty="0"/>
              <a:t>Уменьшить на </a:t>
            </a:r>
            <a:r>
              <a:rPr lang="ru-RU" sz="3200" dirty="0" smtClean="0"/>
              <a:t>1,5</a:t>
            </a:r>
            <a:endParaRPr lang="ru-RU" sz="3200" dirty="0"/>
          </a:p>
          <a:p>
            <a:pPr marL="342900" indent="-342900">
              <a:buFont typeface="+mj-lt"/>
              <a:buAutoNum type="arabicPeriod"/>
            </a:pPr>
            <a:r>
              <a:rPr lang="ru-RU" sz="3200" dirty="0"/>
              <a:t>Увеличить в 100 раз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/>
              <a:t>Уменьшить в 10 раз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/>
              <a:t>Увеличить в </a:t>
            </a:r>
            <a:r>
              <a:rPr lang="ru-RU" sz="3200" dirty="0" smtClean="0"/>
              <a:t>0,2</a:t>
            </a:r>
            <a:endParaRPr lang="ru-RU" sz="3200" dirty="0"/>
          </a:p>
          <a:p>
            <a:pPr marL="342900" indent="-342900">
              <a:buFont typeface="+mj-lt"/>
              <a:buAutoNum type="arabicPeriod"/>
            </a:pPr>
            <a:r>
              <a:rPr lang="ru-RU" sz="3200" dirty="0"/>
              <a:t>Уменьшить в </a:t>
            </a:r>
            <a:r>
              <a:rPr lang="ru-RU" sz="3200" dirty="0" smtClean="0"/>
              <a:t>0,8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1839281"/>
            <a:ext cx="2088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Ответы: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6,9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3,3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480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0,48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0,96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802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Физкультурная пауза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449"/>
            <a:ext cx="2129588" cy="233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262902"/>
            <a:ext cx="109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0,15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34" y="1412033"/>
            <a:ext cx="18360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033"/>
            <a:ext cx="18360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0" y="4077072"/>
            <a:ext cx="18360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04" y="4063961"/>
            <a:ext cx="18360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1723"/>
            <a:ext cx="18360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752611" y="1050311"/>
                <a:ext cx="31404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611" y="1050311"/>
                <a:ext cx="314043" cy="1133067"/>
              </a:xfrm>
              <a:prstGeom prst="rect">
                <a:avLst/>
              </a:prstGeom>
              <a:blipFill rotWithShape="1">
                <a:blip r:embed="rId3"/>
                <a:stretch>
                  <a:fillRect r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7326786" y="1278290"/>
            <a:ext cx="100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1,25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7704" y="3451418"/>
                <a:ext cx="756084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400" dirty="0" smtClean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51418"/>
                <a:ext cx="756084" cy="1048429"/>
              </a:xfrm>
              <a:prstGeom prst="rect">
                <a:avLst/>
              </a:prstGeom>
              <a:blipFill rotWithShape="1">
                <a:blip r:embed="rId4"/>
                <a:stretch>
                  <a:fillRect l="-33065" b="-139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4358958" y="3822040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0,065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28482" y="3876836"/>
            <a:ext cx="1183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-2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267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в</a:t>
            </a:r>
            <a:r>
              <a:rPr lang="ru-RU" dirty="0" smtClean="0"/>
              <a:t> группах</a:t>
            </a:r>
            <a:br>
              <a:rPr lang="ru-RU" dirty="0" smtClean="0"/>
            </a:br>
            <a:r>
              <a:rPr lang="ru-RU" dirty="0" smtClean="0"/>
              <a:t>«Сказочные задачи в конвертиках» </a:t>
            </a:r>
            <a:endParaRPr lang="ru-RU" dirty="0"/>
          </a:p>
        </p:txBody>
      </p:sp>
      <p:pic>
        <p:nvPicPr>
          <p:cNvPr id="3074" name="Picture 2" descr="⬇ Скачать картинки Конверт лист, стоковые фото Конверт лист в хорошем  качестве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39637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⬇ Скачать картинки Конверт лист, стоковые фото Конверт лист в хорошем  качестве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95621"/>
            <a:ext cx="3305231" cy="330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⬇ Скачать картинки Конверт лист, стоковые фото Конверт лист в хорошем  качестве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28" y="1827460"/>
            <a:ext cx="3261172" cy="32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буратино (47 фото) » Юмор, позитив и много смешных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15" y="2796534"/>
            <a:ext cx="1296905" cy="20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13" y="3153584"/>
            <a:ext cx="2040835" cy="14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Вопросы к произведению «Приключения Незнайки и его друзей» с ответ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37" y="3166417"/>
            <a:ext cx="2218953" cy="15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80920" cy="980728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для первой </a:t>
            </a:r>
            <a:r>
              <a:rPr lang="ru-RU" dirty="0"/>
              <a:t>г</a:t>
            </a:r>
            <a:r>
              <a:rPr lang="ru-RU" dirty="0" smtClean="0"/>
              <a:t>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45170" cy="325854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err="1" smtClean="0"/>
              <a:t>Черепеха</a:t>
            </a:r>
            <a:r>
              <a:rPr lang="ru-RU" dirty="0" smtClean="0"/>
              <a:t> </a:t>
            </a:r>
            <a:r>
              <a:rPr lang="ru-RU" dirty="0" err="1" smtClean="0"/>
              <a:t>Тортилья</a:t>
            </a:r>
            <a:r>
              <a:rPr lang="ru-RU" dirty="0" smtClean="0"/>
              <a:t> дала вознаграждение </a:t>
            </a:r>
            <a:r>
              <a:rPr lang="ru-RU" dirty="0" err="1" smtClean="0"/>
              <a:t>Буратине</a:t>
            </a:r>
            <a:r>
              <a:rPr lang="ru-RU" dirty="0" smtClean="0"/>
              <a:t> 8 рублей. Буратино решил купить подарки своим друзьям, и зашел в магазин в котором торговала Лиса-Алиса. Буратино купил две ленточки Мальвине, ноты для Пьеро и башмаки для папы Карло, и две косточки для </a:t>
            </a:r>
            <a:r>
              <a:rPr lang="ru-RU" dirty="0" err="1" smtClean="0"/>
              <a:t>Артимона</a:t>
            </a:r>
            <a:r>
              <a:rPr lang="ru-RU" dirty="0" smtClean="0"/>
              <a:t>. Буратино отдал все свои деньги.  Обманула ли Лиса- Алиса Буратино и на сколько?</a:t>
            </a:r>
            <a:endParaRPr lang="ru-RU" dirty="0"/>
          </a:p>
        </p:txBody>
      </p:sp>
      <p:pic>
        <p:nvPicPr>
          <p:cNvPr id="4" name="Picture 2" descr="Картинки буратино (47 фото) » Юмор, позитив и много смешных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05064"/>
            <a:ext cx="1656692" cy="262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74542"/>
              </p:ext>
            </p:extLst>
          </p:nvPr>
        </p:nvGraphicFramePr>
        <p:xfrm>
          <a:off x="251520" y="4483743"/>
          <a:ext cx="6624736" cy="123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577761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Косточка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Ленточка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Ноты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Башмаки </a:t>
                      </a:r>
                      <a:endParaRPr lang="ru-RU" sz="2800" dirty="0"/>
                    </a:p>
                  </a:txBody>
                  <a:tcPr/>
                </a:tc>
              </a:tr>
              <a:tr h="654861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0,8 рубля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0,6 рубля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1,2 рубля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3,4 рубля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6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628</Words>
  <Application>Microsoft Office PowerPoint</Application>
  <PresentationFormat>Экран (4:3)</PresentationFormat>
  <Paragraphs>377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Что нужно знать? </vt:lpstr>
      <vt:lpstr>Верно или неверно</vt:lpstr>
      <vt:lpstr>Пример для раскачки </vt:lpstr>
      <vt:lpstr>Физкультурная пауза</vt:lpstr>
      <vt:lpstr>Работа в группах «Сказочные задачи в конвертиках» </vt:lpstr>
      <vt:lpstr>Задача для первой группы</vt:lpstr>
      <vt:lpstr>Задача для второй группы</vt:lpstr>
      <vt:lpstr>Задача для третьей группы</vt:lpstr>
      <vt:lpstr>Конвертик с ответами</vt:lpstr>
      <vt:lpstr>Листы решения для каждойгруппы</vt:lpstr>
      <vt:lpstr>Лист самопроверки</vt:lpstr>
      <vt:lpstr>Подводим 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16</cp:revision>
  <dcterms:created xsi:type="dcterms:W3CDTF">2023-02-24T05:06:45Z</dcterms:created>
  <dcterms:modified xsi:type="dcterms:W3CDTF">2023-02-27T14:35:58Z</dcterms:modified>
</cp:coreProperties>
</file>