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81" r:id="rId4"/>
    <p:sldId id="258" r:id="rId5"/>
    <p:sldId id="262" r:id="rId6"/>
    <p:sldId id="266" r:id="rId7"/>
    <p:sldId id="265" r:id="rId8"/>
    <p:sldId id="268" r:id="rId9"/>
    <p:sldId id="260" r:id="rId10"/>
    <p:sldId id="269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100"/>
    <a:srgbClr val="A59675"/>
    <a:srgbClr val="7E6142"/>
    <a:srgbClr val="54481E"/>
    <a:srgbClr val="BDB285"/>
    <a:srgbClr val="BD0004"/>
    <a:srgbClr val="DDDDDD"/>
    <a:srgbClr val="7C0346"/>
    <a:srgbClr val="E1E1E1"/>
    <a:srgbClr val="B703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433" autoAdjust="0"/>
  </p:normalViewPr>
  <p:slideViewPr>
    <p:cSldViewPr snapToGrid="0">
      <p:cViewPr varScale="1">
        <p:scale>
          <a:sx n="102" d="100"/>
          <a:sy n="102" d="100"/>
        </p:scale>
        <p:origin x="1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403215223097107E-2"/>
          <c:y val="0.23280930118110235"/>
          <c:w val="0.88468011811023617"/>
          <c:h val="0.68998228346456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Лист1!$A$2:$A$3</c:f>
              <c:strCache>
                <c:ptCount val="2"/>
                <c:pt idx="0">
                  <c:v>5 класс</c:v>
                </c:pt>
                <c:pt idx="1">
                  <c:v>9 класс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EF-41DB-B6B4-E95A1D29F9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80743184"/>
        <c:axId val="1980744016"/>
      </c:barChart>
      <c:catAx>
        <c:axId val="198074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0744016"/>
        <c:crosses val="autoZero"/>
        <c:auto val="1"/>
        <c:lblAlgn val="ctr"/>
        <c:lblOffset val="100"/>
        <c:noMultiLvlLbl val="0"/>
      </c:catAx>
      <c:valAx>
        <c:axId val="1980744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074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03.02.2024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chart" Target="../charts/chart1.xml"/><Relationship Id="rId2" Type="http://schemas.openxmlformats.org/officeDocument/2006/relationships/hyperlink" Target="&#1052;&#1086;&#1081;%20&#1084;&#1072;&#1083;&#1077;&#1085;&#1100;&#1082;&#1080;&#1081;%20&#1087;&#1086;&#1084;&#1086;&#1097;&#1085;&#1080;&#1082;_&#1059;&#1088;&#1086;&#1082;%20&#1087;&#1086;%20&#1087;&#1088;&#1072;&#1074;&#1080;&#1083;&#1100;&#1085;&#1086;&#1084;&#1091;%20&#1084;&#1099;&#1090;&#1100;&#1102;%20&#1087;&#1086;&#1089;&#1091;&#1076;&#1099;)))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46A613-5299-4910-AACD-825DD96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1059D93-252B-484B-BA4B-D497F5356D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3" y="2073029"/>
            <a:ext cx="3092397" cy="461568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A7646E3-19A2-4187-90D3-49F204CC80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80" y="2205200"/>
            <a:ext cx="2293452" cy="4351338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8EEB4F-684D-48F6-AD80-96C4CB2B8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736" y="838986"/>
            <a:ext cx="3445744" cy="43069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DA3337-90EA-427F-A6B5-013DF72351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533" y="530254"/>
            <a:ext cx="3176934" cy="46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03760-F5A5-406E-A2C4-689849615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CC408-B7B3-4C6A-90F1-B67735B219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5D8D4C-939B-4787-A6D2-8195E2445A7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56213" y="500063"/>
            <a:ext cx="3259137" cy="2928937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kumimoji="0" lang="ru-RU" sz="27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AE9A23C-D91C-4776-A8A5-060783B287BC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866" y="424657"/>
            <a:ext cx="3886200" cy="2786922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1BD8CE-099B-48B3-92DB-22B4282C451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13" y="3346514"/>
            <a:ext cx="3886200" cy="265835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764A5C8-4189-4864-A1D7-AC16CE84516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9" y="3435243"/>
            <a:ext cx="3436474" cy="2479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46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A2A553B2-1FB4-4689-AE45-5333A12A4A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1" y="461913"/>
            <a:ext cx="3770722" cy="571505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AA9E8CED-D310-4742-A83A-2D07D9C63D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49" y="461913"/>
            <a:ext cx="3553670" cy="5715050"/>
          </a:xfrm>
        </p:spPr>
      </p:pic>
    </p:spTree>
    <p:extLst>
      <p:ext uri="{BB962C8B-B14F-4D97-AF65-F5344CB8AC3E}">
        <p14:creationId xmlns:p14="http://schemas.microsoft.com/office/powerpoint/2010/main" val="2748802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46A613-5299-4910-AACD-825DD96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25289-A0F0-42E1-8BCB-BE15004C5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9443" y="1122363"/>
            <a:ext cx="5488756" cy="3741868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 w="285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 урока:</a:t>
            </a:r>
            <a:br>
              <a:rPr kumimoji="0" lang="ru-RU" sz="3600" b="1" i="1" u="none" strike="noStrike" kern="1200" cap="none" spc="0" normalizeH="0" baseline="0" noProof="0" dirty="0">
                <a:ln w="285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4000" b="1" i="0" u="none" strike="noStrike" kern="12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«Права и обязанности</a:t>
            </a:r>
            <a:br>
              <a:rPr kumimoji="0" lang="ru-RU" sz="4000" b="1" i="0" u="none" strike="noStrike" kern="12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ru-RU" sz="4000" b="1" i="0" u="none" strike="noStrike" kern="12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ребёнка»</a:t>
            </a:r>
            <a:br>
              <a:rPr kumimoji="0" lang="ru-RU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ranklin Gothic Demi" panose="020B0703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C904A8D-1814-4D6F-8A3A-83D62AE44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34804"/>
              </p:ext>
            </p:extLst>
          </p:nvPr>
        </p:nvGraphicFramePr>
        <p:xfrm>
          <a:off x="214313" y="214313"/>
          <a:ext cx="8572501" cy="6429375"/>
        </p:xfrm>
        <a:graphic>
          <a:graphicData uri="http://schemas.openxmlformats.org/drawingml/2006/table">
            <a:tbl>
              <a:tblPr/>
              <a:tblGrid>
                <a:gridCol w="598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6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72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u="sng" dirty="0">
                          <a:latin typeface="+mj-lt"/>
                          <a:ea typeface="Calibri"/>
                          <a:cs typeface="Times New Roman"/>
                        </a:rPr>
                        <a:t>Что я делал(а) сегодня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u="sng" dirty="0">
                          <a:solidFill>
                            <a:schemeClr val="tx2"/>
                          </a:solidFill>
                          <a:latin typeface="+mj-lt"/>
                          <a:ea typeface="Calibri"/>
                          <a:cs typeface="Times New Roman"/>
                        </a:rPr>
                        <a:t>Как это связано с правами человека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u="sng" dirty="0">
                          <a:solidFill>
                            <a:schemeClr val="tx2"/>
                          </a:solidFill>
                          <a:latin typeface="+mj-lt"/>
                          <a:ea typeface="Calibri"/>
                          <a:cs typeface="Times New Roman"/>
                        </a:rPr>
                        <a:t>(какие права я реализовал)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Calibri"/>
                          <a:cs typeface="Times New Roman"/>
                        </a:rPr>
                        <a:t>Ночью спал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Право на отдых и здоровье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Calibri"/>
                          <a:cs typeface="Times New Roman"/>
                        </a:rPr>
                        <a:t>Завтракал, обедал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Право на заботу и воспитание родителями. Право на здоровье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j-lt"/>
                          <a:ea typeface="Calibri"/>
                          <a:cs typeface="Times New Roman"/>
                        </a:rPr>
                        <a:t>Смотрел телевизор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Право на доступ к информации и СМИ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j-lt"/>
                          <a:ea typeface="Calibri"/>
                          <a:cs typeface="Times New Roman"/>
                        </a:rPr>
                        <a:t>Сходил в школу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Право на образование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j-lt"/>
                          <a:ea typeface="Calibri"/>
                          <a:cs typeface="Times New Roman"/>
                        </a:rPr>
                        <a:t>Лечил зубы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Право на медицинскую помощь.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j-lt"/>
                          <a:ea typeface="Calibri"/>
                          <a:cs typeface="Times New Roman"/>
                        </a:rPr>
                        <a:t>Посещал кружки и секции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Право на всестороннее развитие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j-lt"/>
                          <a:ea typeface="Calibri"/>
                          <a:cs typeface="Times New Roman"/>
                        </a:rPr>
                        <a:t>Играл в компьютер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Право на отдых и досуг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Calibri"/>
                          <a:cs typeface="Times New Roman"/>
                        </a:rPr>
                        <a:t>Хорошо ответил у доски и получил «отличную» оценку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ru-RU" sz="1800" b="1" kern="1200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Право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на справедливое вознаграждение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+mj-lt"/>
                          <a:ea typeface="Calibri"/>
                          <a:cs typeface="Times New Roman"/>
                        </a:rPr>
                        <a:t>Встречался с друзьями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Право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 на свободу мирных собраний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572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+mj-lt"/>
                          <a:ea typeface="Calibri"/>
                          <a:cs typeface="Times New Roman"/>
                        </a:rPr>
                        <a:t>Отвечал на уроке. Защищал свое мнение.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Право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  <a:ea typeface="Calibri"/>
                          <a:cs typeface="Times New Roman"/>
                        </a:rPr>
                        <a:t> на свободу убеждений и на их свободное выражение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B4B5CE-4FFF-4129-91E3-D73C1BE03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10" name="Подзаголовок 9">
            <a:extLst>
              <a:ext uri="{FF2B5EF4-FFF2-40B4-BE49-F238E27FC236}">
                <a16:creationId xmlns:a16="http://schemas.microsoft.com/office/drawing/2014/main" id="{C8E82FF2-79EF-429E-9DB5-7419DA61D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585" y="1498862"/>
            <a:ext cx="7777112" cy="3758938"/>
          </a:xfrm>
        </p:spPr>
        <p:txBody>
          <a:bodyPr/>
          <a:lstStyle/>
          <a:p>
            <a:pPr indent="449580" algn="just" rtl="0"/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    </a:t>
            </a:r>
            <a:r>
              <a:rPr lang="ru-RU" sz="2800" i="1" u="sng" dirty="0">
                <a:effectLst/>
                <a:latin typeface="Times New Roman" panose="02020603050405020304" pitchFamily="18" charset="0"/>
              </a:rPr>
              <a:t>Проблемные вопросы нашего урока </a:t>
            </a:r>
          </a:p>
          <a:p>
            <a:pPr indent="449580" algn="just" rtl="0"/>
            <a:r>
              <a:rPr lang="ru-RU" sz="2800" i="1" u="sng" dirty="0">
                <a:effectLst/>
                <a:latin typeface="Times New Roman" panose="02020603050405020304" pitchFamily="18" charset="0"/>
              </a:rPr>
              <a:t>     </a:t>
            </a:r>
          </a:p>
          <a:p>
            <a:pPr indent="449580" algn="just" rtl="0"/>
            <a:r>
              <a:rPr lang="ru-RU" sz="2800" b="0" i="0" dirty="0">
                <a:solidFill>
                  <a:srgbClr val="D30100"/>
                </a:solidFill>
                <a:effectLst/>
                <a:latin typeface="Times New Roman" panose="02020603050405020304" pitchFamily="18" charset="0"/>
              </a:rPr>
              <a:t>Где проходит граница прав и свобод человека? </a:t>
            </a:r>
          </a:p>
          <a:p>
            <a:pPr indent="449580" algn="just" rtl="0"/>
            <a:endParaRPr lang="ru-RU" sz="2800" dirty="0">
              <a:solidFill>
                <a:srgbClr val="D30100"/>
              </a:solidFill>
              <a:latin typeface="Times New Roman" panose="02020603050405020304" pitchFamily="18" charset="0"/>
            </a:endParaRPr>
          </a:p>
          <a:p>
            <a:pPr indent="449580" algn="just" rtl="0"/>
            <a:r>
              <a:rPr lang="ru-RU" sz="30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Может ли ребенок быть свободным от                                </a:t>
            </a:r>
            <a:r>
              <a:rPr lang="ru-RU" sz="3000" dirty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                  </a:t>
            </a:r>
          </a:p>
          <a:p>
            <a:pPr indent="449580" algn="just" rtl="0"/>
            <a:r>
              <a:rPr lang="ru-RU" sz="30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</a:rPr>
              <a:t>                  обязанностей?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666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B4B5CE-4FFF-4129-91E3-D73C1BE03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" y="95250"/>
            <a:ext cx="9135879" cy="6858000"/>
          </a:xfrm>
          <a:prstGeom prst="rect">
            <a:avLst/>
          </a:prstGeom>
        </p:spPr>
      </p:pic>
      <p:sp>
        <p:nvSpPr>
          <p:cNvPr id="15" name="Текст 14">
            <a:extLst>
              <a:ext uri="{FF2B5EF4-FFF2-40B4-BE49-F238E27FC236}">
                <a16:creationId xmlns:a16="http://schemas.microsoft.com/office/drawing/2014/main" id="{0F4357BC-1B19-4C82-ABA1-B062AD303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843" y="762001"/>
            <a:ext cx="3616652" cy="5106988"/>
          </a:xfrm>
        </p:spPr>
        <p:txBody>
          <a:bodyPr>
            <a:normAutofit/>
          </a:bodyPr>
          <a:lstStyle/>
          <a:p>
            <a:pPr marR="36195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</a:t>
            </a:r>
            <a:endParaRPr lang="ru-RU" sz="24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совокупность устанавливаемых и охраняемых государственной властью норм и правил, регулирующих отношения людей в обществе.</a:t>
            </a:r>
            <a:endParaRPr lang="ru-RU" sz="2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15675-81BA-4EDF-96EC-346986C5B8AB}"/>
              </a:ext>
            </a:extLst>
          </p:cNvPr>
          <p:cNvSpPr txBox="1"/>
          <p:nvPr/>
        </p:nvSpPr>
        <p:spPr>
          <a:xfrm>
            <a:off x="4845377" y="1489434"/>
            <a:ext cx="350804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ОБЯЗАННОСТИ - это регламентированные действия, возложенные на кого-либо и обязательные для выполнения.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45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B4B5CE-4FFF-4129-91E3-D73C1BE03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" y="95250"/>
            <a:ext cx="913587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815675-81BA-4EDF-96EC-346986C5B8AB}"/>
              </a:ext>
            </a:extLst>
          </p:cNvPr>
          <p:cNvSpPr txBox="1"/>
          <p:nvPr/>
        </p:nvSpPr>
        <p:spPr>
          <a:xfrm>
            <a:off x="999241" y="2309567"/>
            <a:ext cx="7354184" cy="243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Кто считается ребёнком?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- это лицо до достижения им возраста 18 лет (</a:t>
            </a:r>
            <a:r>
              <a:rPr kumimoji="0" lang="ru-RU" sz="40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совершеннолетия).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2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40B184E-7333-440E-87A2-FE8FE87AB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ru-RU" sz="28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  <a:t>Кто из детей обладает правами?</a:t>
            </a:r>
            <a:br>
              <a:rPr kumimoji="0" lang="ru-RU" sz="2800" b="0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YS Text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9" name="Выпуск 01 -  Азбука прав ребенка _ Смешарики 2D">
            <a:hlinkClick r:id="" action="ppaction://media"/>
            <a:extLst>
              <a:ext uri="{FF2B5EF4-FFF2-40B4-BE49-F238E27FC236}">
                <a16:creationId xmlns:a16="http://schemas.microsoft.com/office/drawing/2014/main" id="{8395F5AE-A19F-4F82-9FC4-6C0ADC2A9F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942680"/>
            <a:ext cx="7735888" cy="5234283"/>
          </a:xfrm>
        </p:spPr>
      </p:pic>
    </p:spTree>
    <p:extLst>
      <p:ext uri="{BB962C8B-B14F-4D97-AF65-F5344CB8AC3E}">
        <p14:creationId xmlns:p14="http://schemas.microsoft.com/office/powerpoint/2010/main" val="362948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46A613-5299-4910-AACD-825DD96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1059D93-252B-484B-BA4B-D497F5356D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968" y="125923"/>
            <a:ext cx="3092397" cy="4615680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A7646E3-19A2-4187-90D3-49F204CC80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35" y="244425"/>
            <a:ext cx="2293452" cy="4351338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6DA3337-90EA-427F-A6B5-013DF72351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468" y="2076816"/>
            <a:ext cx="3176934" cy="4615680"/>
          </a:xfrm>
          <a:prstGeom prst="rect">
            <a:avLst/>
          </a:prstGeom>
        </p:spPr>
      </p:pic>
      <p:sp>
        <p:nvSpPr>
          <p:cNvPr id="7" name="Объект 4">
            <a:extLst>
              <a:ext uri="{FF2B5EF4-FFF2-40B4-BE49-F238E27FC236}">
                <a16:creationId xmlns:a16="http://schemas.microsoft.com/office/drawing/2014/main" id="{7CC26B00-B5F4-4EB5-BEA6-3D6748F3C212}"/>
              </a:ext>
            </a:extLst>
          </p:cNvPr>
          <p:cNvSpPr txBox="1">
            <a:spLocks/>
          </p:cNvSpPr>
          <p:nvPr/>
        </p:nvSpPr>
        <p:spPr>
          <a:xfrm>
            <a:off x="103695" y="2177592"/>
            <a:ext cx="2545238" cy="40120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</a:rPr>
              <a:t>Все дети, независимо от того, в какой стране они родились, какой у них возраст, цвет кожи, социальный статус, - имеют равные со своими сверстниками права!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2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2" action="ppaction://hlinkfile"/>
            <a:extLst>
              <a:ext uri="{FF2B5EF4-FFF2-40B4-BE49-F238E27FC236}">
                <a16:creationId xmlns:a16="http://schemas.microsoft.com/office/drawing/2014/main" id="{F8AE3F28-5757-4BCE-A971-D397D22BC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BC7C06F-2662-4475-9A82-62ED8D16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702ADBF-A080-4D9C-A875-6B58C1FE9A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0" y="169682"/>
            <a:ext cx="3715968" cy="2391176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41414AE1-E9D2-406E-9AF0-19B8E4F98F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77" y="331946"/>
            <a:ext cx="3886200" cy="2594038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65CC408-B7B3-4C6A-90F1-B67735B2195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395288"/>
            <a:ext cx="3868738" cy="1093787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YS Text"/>
              <a:ea typeface="+mn-ea"/>
              <a:cs typeface="+mn-cs"/>
            </a:endParaRP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3FC4F8-497E-4751-B132-D4A9DBEBA9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925984"/>
            <a:ext cx="3979451" cy="3144454"/>
          </a:xfrm>
          <a:prstGeom prst="rect">
            <a:avLst/>
          </a:prstGeom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DE206CD-BFE2-41C0-AD87-D478E99C71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759257"/>
              </p:ext>
            </p:extLst>
          </p:nvPr>
        </p:nvGraphicFramePr>
        <p:xfrm>
          <a:off x="864738" y="2756302"/>
          <a:ext cx="3273629" cy="3591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1791670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</TotalTime>
  <Words>251</Words>
  <Application>Microsoft Office PowerPoint</Application>
  <PresentationFormat>Экран (4:3)</PresentationFormat>
  <Paragraphs>48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Franklin Gothic Demi</vt:lpstr>
      <vt:lpstr>Times New Roman</vt:lpstr>
      <vt:lpstr>YS Text</vt:lpstr>
      <vt:lpstr>Тема Office</vt:lpstr>
      <vt:lpstr>Презентация PowerPoint</vt:lpstr>
      <vt:lpstr>Тема урока: «Права и обязанности ребёнка» 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из детей обладает правами?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WorkStation</cp:lastModifiedBy>
  <cp:revision>73</cp:revision>
  <dcterms:created xsi:type="dcterms:W3CDTF">2013-11-19T05:52:05Z</dcterms:created>
  <dcterms:modified xsi:type="dcterms:W3CDTF">2024-02-03T15:57:48Z</dcterms:modified>
</cp:coreProperties>
</file>