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2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65" r:id="rId13"/>
    <p:sldId id="266" r:id="rId14"/>
    <p:sldId id="264" r:id="rId15"/>
    <p:sldId id="267" r:id="rId16"/>
    <p:sldId id="268" r:id="rId17"/>
    <p:sldId id="269" r:id="rId18"/>
    <p:sldId id="271" r:id="rId19"/>
    <p:sldId id="270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2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1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43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93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7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4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6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76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1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32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2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0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0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8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361">
              <a:schemeClr val="accent6">
                <a:lumMod val="60000"/>
                <a:lumOff val="40000"/>
              </a:schemeClr>
            </a:gs>
            <a:gs pos="87000">
              <a:srgbClr val="00B0F0"/>
            </a:gs>
            <a:gs pos="15000">
              <a:schemeClr val="accent6">
                <a:lumMod val="60000"/>
                <a:lumOff val="40000"/>
              </a:schemeClr>
            </a:gs>
            <a:gs pos="9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3054-1052-4960-9B08-5450D1E71691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A20A2C-F39D-4DED-A687-B050A65D2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5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0667" y="3540096"/>
            <a:ext cx="8915399" cy="2262781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8477" y="3692063"/>
            <a:ext cx="8915399" cy="11262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4480" y="1943066"/>
            <a:ext cx="93265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НАШИ ЗЕМЛЯКИ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3970" y="516374"/>
            <a:ext cx="5463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Яруллин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Фанис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Гатауллович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450724"/>
            <a:ext cx="4001945" cy="41809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37817" y="1450724"/>
            <a:ext cx="76541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Р</a:t>
            </a:r>
            <a:r>
              <a:rPr lang="ru-RU" sz="2000" dirty="0" smtClean="0">
                <a:solidFill>
                  <a:srgbClr val="002060"/>
                </a:solidFill>
              </a:rPr>
              <a:t>одился 9 февраля 1938 года в деревне Кызыл-Яр </a:t>
            </a:r>
            <a:r>
              <a:rPr lang="ru-RU" sz="2000" dirty="0" err="1" smtClean="0">
                <a:solidFill>
                  <a:srgbClr val="002060"/>
                </a:solidFill>
              </a:rPr>
              <a:t>Бавлинского</a:t>
            </a:r>
            <a:r>
              <a:rPr lang="ru-RU" sz="2000" dirty="0" smtClean="0">
                <a:solidFill>
                  <a:srgbClr val="002060"/>
                </a:solidFill>
              </a:rPr>
              <a:t> района Татарской АССР. В 1957 году </a:t>
            </a:r>
            <a:r>
              <a:rPr lang="ru-RU" sz="2000" dirty="0" err="1" smtClean="0">
                <a:solidFill>
                  <a:srgbClr val="002060"/>
                </a:solidFill>
              </a:rPr>
              <a:t>Фаниса</a:t>
            </a:r>
            <a:r>
              <a:rPr lang="ru-RU" sz="2000" dirty="0" smtClean="0">
                <a:solidFill>
                  <a:srgbClr val="002060"/>
                </a:solidFill>
              </a:rPr>
              <a:t> призывают в армию, где он попадает в школу авиации, в которой готовят воздушных стрелков-радистов. Повести «Упругие паруса», «Крик гуся», «Мелодия цветов» и поэтические произведения — «Крик души», «</a:t>
            </a:r>
            <a:r>
              <a:rPr lang="ru-RU" sz="2000" dirty="0" err="1" smtClean="0">
                <a:solidFill>
                  <a:srgbClr val="002060"/>
                </a:solidFill>
              </a:rPr>
              <a:t>Нэсел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агачы</a:t>
            </a:r>
            <a:r>
              <a:rPr lang="ru-RU" sz="2000" dirty="0" smtClean="0">
                <a:solidFill>
                  <a:srgbClr val="002060"/>
                </a:solidFill>
              </a:rPr>
              <a:t>» («Древо жизни») принесли ему особенную известность. В 1978 году за сборники стихов «Дыхание» и «Неразлучный друг» была вручена республиканская премия имени Мусы </a:t>
            </a:r>
            <a:r>
              <a:rPr lang="ru-RU" sz="2000" dirty="0" err="1" smtClean="0">
                <a:solidFill>
                  <a:srgbClr val="002060"/>
                </a:solidFill>
              </a:rPr>
              <a:t>Джалиля</a:t>
            </a:r>
            <a:r>
              <a:rPr lang="ru-RU" sz="2000" dirty="0" smtClean="0">
                <a:solidFill>
                  <a:srgbClr val="002060"/>
                </a:solidFill>
              </a:rPr>
              <a:t>, а в 1995 году его книга «Крик души» была удостоена Государственной премии РТ имени </a:t>
            </a:r>
            <a:r>
              <a:rPr lang="ru-RU" sz="2000" dirty="0" err="1" smtClean="0">
                <a:solidFill>
                  <a:srgbClr val="002060"/>
                </a:solidFill>
              </a:rPr>
              <a:t>Габдуллы</a:t>
            </a:r>
            <a:r>
              <a:rPr lang="ru-RU" sz="2000" dirty="0" smtClean="0">
                <a:solidFill>
                  <a:srgbClr val="002060"/>
                </a:solidFill>
              </a:rPr>
              <a:t> Тукая.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7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1641" y="1587526"/>
            <a:ext cx="64186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Родилась в 1929 году в д. </a:t>
            </a:r>
            <a:r>
              <a:rPr lang="ru-RU" sz="2000" dirty="0" err="1" smtClean="0">
                <a:solidFill>
                  <a:srgbClr val="002060"/>
                </a:solidFill>
              </a:rPr>
              <a:t>Салкын-Чишма</a:t>
            </a:r>
            <a:r>
              <a:rPr lang="ru-RU" sz="2000" dirty="0" smtClean="0">
                <a:solidFill>
                  <a:srgbClr val="002060"/>
                </a:solidFill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</a:rPr>
              <a:t>Каракашлинское</a:t>
            </a:r>
            <a:r>
              <a:rPr lang="ru-RU" sz="2000" dirty="0" smtClean="0">
                <a:solidFill>
                  <a:srgbClr val="002060"/>
                </a:solidFill>
              </a:rPr>
              <a:t> поселение). Окончил </a:t>
            </a:r>
            <a:r>
              <a:rPr lang="ru-RU" sz="2000" dirty="0" err="1" smtClean="0">
                <a:solidFill>
                  <a:srgbClr val="002060"/>
                </a:solidFill>
              </a:rPr>
              <a:t>Каракашлинскую</a:t>
            </a:r>
            <a:r>
              <a:rPr lang="ru-RU" sz="2000" dirty="0" smtClean="0">
                <a:solidFill>
                  <a:srgbClr val="002060"/>
                </a:solidFill>
              </a:rPr>
              <a:t> среднюю школу, затем Казанский педагогический институт. Работала корректором в типографии им. </a:t>
            </a:r>
            <a:r>
              <a:rPr lang="ru-RU" sz="2000" dirty="0" err="1" smtClean="0">
                <a:solidFill>
                  <a:srgbClr val="002060"/>
                </a:solidFill>
              </a:rPr>
              <a:t>Камиля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Якуба</a:t>
            </a:r>
            <a:r>
              <a:rPr lang="ru-RU" sz="2000" dirty="0" smtClean="0">
                <a:solidFill>
                  <a:srgbClr val="002060"/>
                </a:solidFill>
              </a:rPr>
              <a:t>. В 1952 году начала работать редактором в Татарском книжном издательстве. Опубликованы повести «</a:t>
            </a:r>
            <a:r>
              <a:rPr lang="ru-RU" sz="2000" dirty="0" err="1" smtClean="0">
                <a:solidFill>
                  <a:srgbClr val="002060"/>
                </a:solidFill>
              </a:rPr>
              <a:t>Томан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тарала</a:t>
            </a:r>
            <a:r>
              <a:rPr lang="ru-RU" sz="2000" dirty="0" smtClean="0">
                <a:solidFill>
                  <a:srgbClr val="002060"/>
                </a:solidFill>
              </a:rPr>
              <a:t>» (1961г.), «</a:t>
            </a:r>
            <a:r>
              <a:rPr lang="ru-RU" sz="2000" dirty="0" err="1" smtClean="0">
                <a:solidFill>
                  <a:srgbClr val="002060"/>
                </a:solidFill>
              </a:rPr>
              <a:t>Аулак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урманда</a:t>
            </a:r>
            <a:r>
              <a:rPr lang="ru-RU" sz="2000" dirty="0" smtClean="0">
                <a:solidFill>
                  <a:srgbClr val="002060"/>
                </a:solidFill>
              </a:rPr>
              <a:t>» (повесть для детей), «</a:t>
            </a:r>
            <a:r>
              <a:rPr lang="ru-RU" sz="2000" dirty="0" err="1" smtClean="0">
                <a:solidFill>
                  <a:srgbClr val="002060"/>
                </a:solidFill>
              </a:rPr>
              <a:t>Еллар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һәм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моңнар</a:t>
            </a:r>
            <a:r>
              <a:rPr lang="ru-RU" sz="2000" dirty="0" smtClean="0">
                <a:solidFill>
                  <a:srgbClr val="002060"/>
                </a:solidFill>
              </a:rPr>
              <a:t>” (1984г.), “</a:t>
            </a:r>
            <a:r>
              <a:rPr lang="ru-RU" sz="2000" dirty="0" err="1" smtClean="0">
                <a:solidFill>
                  <a:srgbClr val="002060"/>
                </a:solidFill>
              </a:rPr>
              <a:t>Китмә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бәхет</a:t>
            </a:r>
            <a:r>
              <a:rPr lang="ru-RU" sz="2000" dirty="0" smtClean="0">
                <a:solidFill>
                  <a:srgbClr val="002060"/>
                </a:solidFill>
              </a:rPr>
              <a:t>!”, “Сары </a:t>
            </a:r>
            <a:r>
              <a:rPr lang="ru-RU" sz="2000" dirty="0" err="1" smtClean="0">
                <a:solidFill>
                  <a:srgbClr val="002060"/>
                </a:solidFill>
              </a:rPr>
              <a:t>умырзаялар</a:t>
            </a:r>
            <a:r>
              <a:rPr lang="ru-RU" sz="2000" dirty="0" smtClean="0">
                <a:solidFill>
                  <a:srgbClr val="002060"/>
                </a:solidFill>
              </a:rPr>
              <a:t>”, “</a:t>
            </a:r>
            <a:r>
              <a:rPr lang="ru-RU" sz="2000" dirty="0" err="1" smtClean="0">
                <a:solidFill>
                  <a:srgbClr val="002060"/>
                </a:solidFill>
              </a:rPr>
              <a:t>Йолдызлар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кайда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яктырак</a:t>
            </a:r>
            <a:r>
              <a:rPr lang="ru-RU" sz="2000" dirty="0" smtClean="0">
                <a:solidFill>
                  <a:srgbClr val="002060"/>
                </a:solidFill>
              </a:rPr>
              <a:t>?”.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9756" y="638294"/>
            <a:ext cx="6026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Ибрагимова Аниса </a:t>
            </a:r>
            <a:r>
              <a:rPr lang="ru-RU" sz="2800" b="1" dirty="0" err="1" smtClean="0">
                <a:solidFill>
                  <a:srgbClr val="C00000"/>
                </a:solidFill>
              </a:rPr>
              <a:t>Багаувовна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0" y="1587526"/>
            <a:ext cx="3152117" cy="390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2007" y="63799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Миргазиян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Закирович</a:t>
            </a:r>
            <a:r>
              <a:rPr lang="ru-RU" sz="2800" b="1" dirty="0" smtClean="0">
                <a:solidFill>
                  <a:srgbClr val="C00000"/>
                </a:solidFill>
              </a:rPr>
              <a:t> Юнусов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0280" y="8996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76799" y="1756434"/>
            <a:ext cx="68138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25 мая 1927, д. </a:t>
            </a:r>
            <a:r>
              <a:rPr lang="ru-RU" sz="2000" dirty="0" err="1">
                <a:solidFill>
                  <a:srgbClr val="002060"/>
                </a:solidFill>
              </a:rPr>
              <a:t>Исергапово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Бавлинский</a:t>
            </a:r>
            <a:r>
              <a:rPr lang="ru-RU" sz="2000" dirty="0">
                <a:solidFill>
                  <a:srgbClr val="002060"/>
                </a:solidFill>
              </a:rPr>
              <a:t> район, Татарская АССР — 2 июня 2014) — татарский писатель, </a:t>
            </a:r>
            <a:r>
              <a:rPr lang="ru-RU" sz="2000" dirty="0" smtClean="0">
                <a:solidFill>
                  <a:srgbClr val="002060"/>
                </a:solidFill>
              </a:rPr>
              <a:t>публицист. Первый рассказ «Дом наш был под ивами» (тат. «</a:t>
            </a:r>
            <a:r>
              <a:rPr lang="ru-RU" sz="2000" dirty="0" err="1" smtClean="0">
                <a:solidFill>
                  <a:srgbClr val="002060"/>
                </a:solidFill>
              </a:rPr>
              <a:t>Безнең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өй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өянке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астында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иде</a:t>
            </a:r>
            <a:r>
              <a:rPr lang="ru-RU" sz="2000" dirty="0" smtClean="0">
                <a:solidFill>
                  <a:srgbClr val="002060"/>
                </a:solidFill>
              </a:rPr>
              <a:t>…») опубликован в 1964 г. в журнале «Казан </a:t>
            </a:r>
            <a:r>
              <a:rPr lang="ru-RU" sz="2000" dirty="0" err="1" smtClean="0">
                <a:solidFill>
                  <a:srgbClr val="002060"/>
                </a:solidFill>
              </a:rPr>
              <a:t>утлары</a:t>
            </a:r>
            <a:r>
              <a:rPr lang="ru-RU" sz="2000" dirty="0" smtClean="0">
                <a:solidFill>
                  <a:srgbClr val="002060"/>
                </a:solidFill>
              </a:rPr>
              <a:t>». Рассказы и очерки печатались в журналах «Казан </a:t>
            </a:r>
            <a:r>
              <a:rPr lang="ru-RU" sz="2000" dirty="0" err="1" smtClean="0">
                <a:solidFill>
                  <a:srgbClr val="002060"/>
                </a:solidFill>
              </a:rPr>
              <a:t>утлары</a:t>
            </a:r>
            <a:r>
              <a:rPr lang="ru-RU" sz="2000" dirty="0" smtClean="0">
                <a:solidFill>
                  <a:srgbClr val="002060"/>
                </a:solidFill>
              </a:rPr>
              <a:t>», «</a:t>
            </a:r>
            <a:r>
              <a:rPr lang="ru-RU" sz="2000" dirty="0" err="1" smtClean="0">
                <a:solidFill>
                  <a:srgbClr val="002060"/>
                </a:solidFill>
              </a:rPr>
              <a:t>Ялкын</a:t>
            </a:r>
            <a:r>
              <a:rPr lang="ru-RU" sz="2000" dirty="0" smtClean="0">
                <a:solidFill>
                  <a:srgbClr val="002060"/>
                </a:solidFill>
              </a:rPr>
              <a:t>», «</a:t>
            </a:r>
            <a:r>
              <a:rPr lang="ru-RU" sz="2000" dirty="0" err="1" smtClean="0">
                <a:solidFill>
                  <a:srgbClr val="002060"/>
                </a:solidFill>
              </a:rPr>
              <a:t>Азат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хатын</a:t>
            </a:r>
            <a:r>
              <a:rPr lang="ru-RU" sz="2000" dirty="0" smtClean="0">
                <a:solidFill>
                  <a:srgbClr val="002060"/>
                </a:solidFill>
              </a:rPr>
              <a:t>». В романах, повестях и рассказах М. Юнусова морская тема тесно переплетается с нравственными проблемами, с раздумьями о родной земле, о прошлом, настоящем и будущем родного народа.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4" y="1822937"/>
            <a:ext cx="4159966" cy="36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3597" y="551620"/>
            <a:ext cx="4818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Юнусов </a:t>
            </a:r>
            <a:r>
              <a:rPr lang="ru-RU" sz="2800" b="1" dirty="0" err="1" smtClean="0">
                <a:solidFill>
                  <a:srgbClr val="C00000"/>
                </a:solidFill>
              </a:rPr>
              <a:t>Вахит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Закирович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3240" y="2101447"/>
            <a:ext cx="49682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родился 20 октября 1930 года в селе </a:t>
            </a:r>
            <a:r>
              <a:rPr lang="ru-RU" sz="2000" dirty="0" err="1" smtClean="0">
                <a:solidFill>
                  <a:srgbClr val="002060"/>
                </a:solidFill>
              </a:rPr>
              <a:t>Исергапово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Бавлинского</a:t>
            </a:r>
            <a:r>
              <a:rPr lang="ru-RU" sz="2000" dirty="0" smtClean="0">
                <a:solidFill>
                  <a:srgbClr val="002060"/>
                </a:solidFill>
              </a:rPr>
              <a:t> района Татарстана.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Еще в юношеские и студенческие годы писал стихи, статьи и рассказы. Несколько лет подряд, стремясь сохранить духовные образцы культурного наследия татарского народа, </a:t>
            </a:r>
            <a:r>
              <a:rPr lang="ru-RU" sz="2000" dirty="0" err="1" smtClean="0">
                <a:solidFill>
                  <a:srgbClr val="002060"/>
                </a:solidFill>
              </a:rPr>
              <a:t>Вахит</a:t>
            </a:r>
            <a:r>
              <a:rPr lang="ru-RU" sz="2000" dirty="0" smtClean="0">
                <a:solidFill>
                  <a:srgbClr val="002060"/>
                </a:solidFill>
              </a:rPr>
              <a:t> Юнусов ездил по татарским деревням, собирая народные песни и сказания. Автор книги «6000 </a:t>
            </a:r>
            <a:r>
              <a:rPr lang="ru-RU" sz="2000" dirty="0" err="1" smtClean="0">
                <a:solidFill>
                  <a:srgbClr val="002060"/>
                </a:solidFill>
              </a:rPr>
              <a:t>көн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чит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илләрдә</a:t>
            </a:r>
            <a:r>
              <a:rPr lang="ru-RU" sz="2000" dirty="0" smtClean="0">
                <a:solidFill>
                  <a:srgbClr val="002060"/>
                </a:solidFill>
              </a:rPr>
              <a:t>» («6000 дней в странствиях»).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33" y="122438"/>
            <a:ext cx="4248150" cy="2314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8" y="2437013"/>
            <a:ext cx="5636466" cy="39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91" y="1596959"/>
            <a:ext cx="3260302" cy="45920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96155" y="669816"/>
            <a:ext cx="5521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Яппарова</a:t>
            </a:r>
            <a:r>
              <a:rPr lang="ru-RU" sz="2800" b="1" dirty="0" smtClean="0">
                <a:solidFill>
                  <a:srgbClr val="C00000"/>
                </a:solidFill>
              </a:rPr>
              <a:t> Роза </a:t>
            </a:r>
            <a:r>
              <a:rPr lang="ru-RU" sz="2800" b="1" dirty="0" err="1" smtClean="0">
                <a:solidFill>
                  <a:srgbClr val="C00000"/>
                </a:solidFill>
              </a:rPr>
              <a:t>Саитнуровна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4662" y="1596958"/>
            <a:ext cx="75918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Директор театра Татарский Государственный театр кукол "</a:t>
            </a:r>
            <a:r>
              <a:rPr lang="ru-RU" sz="2000" dirty="0" err="1" smtClean="0">
                <a:solidFill>
                  <a:srgbClr val="002060"/>
                </a:solidFill>
              </a:rPr>
              <a:t>Әкият</a:t>
            </a:r>
            <a:r>
              <a:rPr lang="ru-RU" sz="2000" dirty="0" smtClean="0">
                <a:solidFill>
                  <a:srgbClr val="002060"/>
                </a:solidFill>
              </a:rPr>
              <a:t>". Заслуженный работник культуры РФ и РТ.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Персональный член Международной организации деятелей театров кукол.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Родилась в </a:t>
            </a:r>
            <a:r>
              <a:rPr lang="ru-RU" sz="2000" dirty="0" err="1" smtClean="0">
                <a:solidFill>
                  <a:srgbClr val="002060"/>
                </a:solidFill>
              </a:rPr>
              <a:t>с.Хансверкино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Бавлинского</a:t>
            </a:r>
            <a:r>
              <a:rPr lang="ru-RU" sz="2000" dirty="0" smtClean="0">
                <a:solidFill>
                  <a:srgbClr val="002060"/>
                </a:solidFill>
              </a:rPr>
              <a:t> района Республики Татарстан. Окончила Казанский государственный университет (1971 г.).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 1972 - 1977 гг. - преподаватель русского языка и литературы в средней школе </a:t>
            </a:r>
            <a:r>
              <a:rPr lang="ru-RU" sz="2000" dirty="0" err="1" smtClean="0">
                <a:solidFill>
                  <a:srgbClr val="002060"/>
                </a:solidFill>
              </a:rPr>
              <a:t>г.Бугульмы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 1979 - 1993 гг. - заведующая литературной частью Татарского театра кукол.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 1993 года - директор Татарского государственного театра кукол «</a:t>
            </a:r>
            <a:r>
              <a:rPr lang="ru-RU" sz="2000" dirty="0" err="1" smtClean="0">
                <a:solidFill>
                  <a:srgbClr val="002060"/>
                </a:solidFill>
              </a:rPr>
              <a:t>Әкият</a:t>
            </a:r>
            <a:r>
              <a:rPr lang="ru-RU" sz="2000" dirty="0" smtClean="0">
                <a:solidFill>
                  <a:srgbClr val="002060"/>
                </a:solidFill>
              </a:rPr>
              <a:t>".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8978" y="570639"/>
            <a:ext cx="206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Искусство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65" y="1472019"/>
            <a:ext cx="3350446" cy="44434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26280" y="470654"/>
            <a:ext cx="5341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Сайфуллин</a:t>
            </a:r>
            <a:r>
              <a:rPr lang="ru-RU" sz="2800" b="1" dirty="0" smtClean="0">
                <a:solidFill>
                  <a:srgbClr val="C00000"/>
                </a:solidFill>
              </a:rPr>
              <a:t> Ганс </a:t>
            </a:r>
            <a:r>
              <a:rPr lang="ru-RU" sz="2800" b="1" dirty="0" err="1" smtClean="0">
                <a:solidFill>
                  <a:srgbClr val="C00000"/>
                </a:solidFill>
              </a:rPr>
              <a:t>Хамитович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6280" y="1472020"/>
            <a:ext cx="71130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Баянист, композитор, Заслуженный артист Татарской АССР, Народный артист Республики Татарстан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Родился 26 февраля 1941 года в рабочем поселке </a:t>
            </a:r>
            <a:r>
              <a:rPr lang="ru-RU" sz="2000" dirty="0" err="1" smtClean="0">
                <a:solidFill>
                  <a:srgbClr val="002060"/>
                </a:solidFill>
              </a:rPr>
              <a:t>Бавлинского</a:t>
            </a:r>
            <a:r>
              <a:rPr lang="ru-RU" sz="2000" dirty="0" smtClean="0">
                <a:solidFill>
                  <a:srgbClr val="002060"/>
                </a:solidFill>
              </a:rPr>
              <a:t> района Татарской АССР. 1958 год - окончил </a:t>
            </a:r>
            <a:r>
              <a:rPr lang="ru-RU" sz="2000" dirty="0" err="1" smtClean="0">
                <a:solidFill>
                  <a:srgbClr val="002060"/>
                </a:solidFill>
              </a:rPr>
              <a:t>Бавлинскую</a:t>
            </a:r>
            <a:r>
              <a:rPr lang="ru-RU" sz="2000" dirty="0" smtClean="0">
                <a:solidFill>
                  <a:srgbClr val="002060"/>
                </a:solidFill>
              </a:rPr>
              <a:t> музыкальную школу  Создал более 400 произведений. </a:t>
            </a:r>
            <a:r>
              <a:rPr lang="ru-RU" sz="2000" dirty="0">
                <a:solidFill>
                  <a:srgbClr val="002060"/>
                </a:solidFill>
              </a:rPr>
              <a:t>Э</a:t>
            </a:r>
            <a:r>
              <a:rPr lang="ru-RU" sz="2000" dirty="0" smtClean="0">
                <a:solidFill>
                  <a:srgbClr val="002060"/>
                </a:solidFill>
              </a:rPr>
              <a:t>то песни и инструментальные пьесы. Работал с такими известными певцами как Фарида Кудашева, </a:t>
            </a:r>
            <a:r>
              <a:rPr lang="ru-RU" sz="2000" dirty="0" err="1" smtClean="0">
                <a:solidFill>
                  <a:srgbClr val="002060"/>
                </a:solidFill>
              </a:rPr>
              <a:t>Зифа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Басырова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Ильгам</a:t>
            </a:r>
            <a:r>
              <a:rPr lang="ru-RU" sz="2000" dirty="0" smtClean="0">
                <a:solidFill>
                  <a:srgbClr val="002060"/>
                </a:solidFill>
              </a:rPr>
              <a:t> Шакиров и др. С концертами он побывал в Монголии, Тунисе, Италии, Мальте, Турции, Венгрии, Румынии, Австрии, Бельгии, Болгарии.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567" y="645207"/>
            <a:ext cx="226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Ученые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06" y="1624482"/>
            <a:ext cx="3314746" cy="41514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2440" y="185615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Родился 14 августа 1928, дер. </a:t>
            </a:r>
            <a:r>
              <a:rPr lang="ru-RU" dirty="0" err="1" smtClean="0">
                <a:solidFill>
                  <a:srgbClr val="002060"/>
                </a:solidFill>
              </a:rPr>
              <a:t>Зайпы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Ютазинского</a:t>
            </a:r>
            <a:r>
              <a:rPr lang="ru-RU" dirty="0" smtClean="0">
                <a:solidFill>
                  <a:srgbClr val="002060"/>
                </a:solidFill>
              </a:rPr>
              <a:t> (ныне </a:t>
            </a:r>
            <a:r>
              <a:rPr lang="ru-RU" dirty="0" err="1" smtClean="0">
                <a:solidFill>
                  <a:srgbClr val="002060"/>
                </a:solidFill>
              </a:rPr>
              <a:t>Бавлинский</a:t>
            </a:r>
            <a:r>
              <a:rPr lang="ru-RU" dirty="0" smtClean="0">
                <a:solidFill>
                  <a:srgbClr val="002060"/>
                </a:solidFill>
              </a:rPr>
              <a:t>) района Татарской АССР). действительный член Академии наук Республики Татарстан, доктор филологических наук, профессор. Опубликовал около пятисот (500) научных работ, в том числе тридцать пять монографий, брошюр, учебников и учебных пособий по проблемам татарского языка, истории татарской школы тюркологов.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2100" y="747940"/>
            <a:ext cx="5604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Закиев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Мирфатих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Закиевич</a:t>
            </a:r>
            <a:r>
              <a:rPr lang="ru-RU" sz="2800" b="1" dirty="0" smtClean="0">
                <a:solidFill>
                  <a:srgbClr val="C00000"/>
                </a:solidFill>
              </a:rPr>
              <a:t>  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86" y="1651906"/>
            <a:ext cx="3523282" cy="41934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56760" y="191682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Доктор филологических наук,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Профессор Казанского (Приволжского) федерального университета. Родилась 1 декабря 1936 г. в дер. </a:t>
            </a:r>
            <a:r>
              <a:rPr lang="ru-RU" dirty="0" err="1" smtClean="0">
                <a:solidFill>
                  <a:srgbClr val="002060"/>
                </a:solidFill>
              </a:rPr>
              <a:t>Каракашлы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Ютазинского</a:t>
            </a:r>
            <a:r>
              <a:rPr lang="ru-RU" dirty="0" smtClean="0">
                <a:solidFill>
                  <a:srgbClr val="002060"/>
                </a:solidFill>
              </a:rPr>
              <a:t> района ТАССР.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1960 году окончила Казанский государственный университет филологический факультет. Имеет почетное звание «Заслуженный учитель школы Республики Татарстан» и почетное звание «Заслуженный деятель науки Республики Татарстан»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4895" y="668774"/>
            <a:ext cx="6388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Хисамова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Фагима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Миргалиевна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4334" y="661368"/>
            <a:ext cx="6026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C00000"/>
                </a:solidFill>
              </a:rPr>
              <a:t>Шарипов</a:t>
            </a:r>
            <a:r>
              <a:rPr lang="ru-RU" sz="2800" b="1" i="1" dirty="0" smtClean="0">
                <a:solidFill>
                  <a:srgbClr val="C00000"/>
                </a:solidFill>
              </a:rPr>
              <a:t> Анвар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Магданурович</a:t>
            </a:r>
            <a:r>
              <a:rPr lang="ru-RU" sz="2800" b="1" i="1" dirty="0" smtClean="0">
                <a:solidFill>
                  <a:srgbClr val="C00000"/>
                </a:solidFill>
              </a:rPr>
              <a:t> 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6" y="1370968"/>
            <a:ext cx="2837409" cy="45598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45280" y="1473517"/>
            <a:ext cx="7254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доктор филологических наук, профессор, академик, заслуженный учитель ТР, член Союза писателей Татарстана. Родился 9 октября 1941года в с. </a:t>
            </a:r>
            <a:r>
              <a:rPr lang="ru-RU" dirty="0" err="1" smtClean="0">
                <a:solidFill>
                  <a:srgbClr val="002060"/>
                </a:solidFill>
              </a:rPr>
              <a:t>Каракашлы</a:t>
            </a:r>
            <a:r>
              <a:rPr lang="ru-RU" dirty="0" smtClean="0">
                <a:solidFill>
                  <a:srgbClr val="002060"/>
                </a:solidFill>
              </a:rPr>
              <a:t>. Окончил Казанский государственный университет (1965г.) и аспирантуру (1971г.), затем докторантуру в Санкт-Петербургском государственном университете (1988г.). Автор монографий, сотни научных статьей и методических рекомендации в области татарской литературы. Работал в </a:t>
            </a:r>
            <a:r>
              <a:rPr lang="ru-RU" dirty="0" err="1" smtClean="0">
                <a:solidFill>
                  <a:srgbClr val="002060"/>
                </a:solidFill>
              </a:rPr>
              <a:t>Елабужском</a:t>
            </a:r>
            <a:r>
              <a:rPr lang="ru-RU" dirty="0" smtClean="0">
                <a:solidFill>
                  <a:srgbClr val="002060"/>
                </a:solidFill>
              </a:rPr>
              <a:t> педагогическом институте, </a:t>
            </a:r>
            <a:r>
              <a:rPr lang="ru-RU" dirty="0" err="1" smtClean="0">
                <a:solidFill>
                  <a:srgbClr val="002060"/>
                </a:solidFill>
              </a:rPr>
              <a:t>Набережночелнинском</a:t>
            </a:r>
            <a:r>
              <a:rPr lang="ru-RU" dirty="0" smtClean="0">
                <a:solidFill>
                  <a:srgbClr val="002060"/>
                </a:solidFill>
              </a:rPr>
              <a:t> институте непрерывного педагогического образования. В данное время работает в </a:t>
            </a:r>
            <a:r>
              <a:rPr lang="ru-RU" dirty="0" err="1" smtClean="0">
                <a:solidFill>
                  <a:srgbClr val="002060"/>
                </a:solidFill>
              </a:rPr>
              <a:t>Набережночелнинском</a:t>
            </a:r>
            <a:r>
              <a:rPr lang="ru-RU" dirty="0" smtClean="0">
                <a:solidFill>
                  <a:srgbClr val="002060"/>
                </a:solidFill>
              </a:rPr>
              <a:t> институте социально-педагогических технологии и ресурсов.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1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5" y="1487680"/>
            <a:ext cx="3261842" cy="44745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07280" y="23093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профессор кафедры математики технологического института </a:t>
            </a:r>
            <a:r>
              <a:rPr lang="ru-RU" dirty="0" err="1" smtClean="0">
                <a:solidFill>
                  <a:srgbClr val="002060"/>
                </a:solidFill>
              </a:rPr>
              <a:t>Блекинга</a:t>
            </a:r>
            <a:r>
              <a:rPr lang="ru-RU" dirty="0" smtClean="0">
                <a:solidFill>
                  <a:srgbClr val="002060"/>
                </a:solidFill>
              </a:rPr>
              <a:t> (г. </a:t>
            </a:r>
            <a:r>
              <a:rPr lang="ru-RU" dirty="0" err="1" smtClean="0">
                <a:solidFill>
                  <a:srgbClr val="002060"/>
                </a:solidFill>
              </a:rPr>
              <a:t>Карлсколнэ</a:t>
            </a:r>
            <a:r>
              <a:rPr lang="ru-RU" dirty="0" smtClean="0">
                <a:solidFill>
                  <a:srgbClr val="002060"/>
                </a:solidFill>
              </a:rPr>
              <a:t>),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директор Международного центра ALGA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Advances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in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Lie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Group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Analysis</a:t>
            </a:r>
            <a:r>
              <a:rPr lang="ru-RU" dirty="0" smtClean="0">
                <a:solidFill>
                  <a:srgbClr val="002060"/>
                </a:solidFill>
              </a:rPr>
              <a:t>). Родился в 1939 году в селе Старые Уруссу </a:t>
            </a:r>
            <a:r>
              <a:rPr lang="ru-RU" dirty="0" err="1" smtClean="0">
                <a:solidFill>
                  <a:srgbClr val="002060"/>
                </a:solidFill>
              </a:rPr>
              <a:t>Ютазинского</a:t>
            </a:r>
            <a:r>
              <a:rPr lang="ru-RU" dirty="0" smtClean="0">
                <a:solidFill>
                  <a:srgbClr val="002060"/>
                </a:solidFill>
              </a:rPr>
              <a:t> района ТАССР. С 2000 года Н.Х. Ибрагимов живет и работает в Швеции.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9023" y="531614"/>
            <a:ext cx="5841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Ибрагимов Наиль </a:t>
            </a:r>
            <a:r>
              <a:rPr lang="ru-RU" sz="2800" b="1" dirty="0" err="1" smtClean="0">
                <a:solidFill>
                  <a:srgbClr val="C00000"/>
                </a:solidFill>
              </a:rPr>
              <a:t>Хайруллович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5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563" y="1361630"/>
            <a:ext cx="8915399" cy="31170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Земляк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— рождённый с кем-нибудь в одной местности (например, городе или деревне</a:t>
            </a:r>
            <a:r>
              <a:rPr lang="ru-RU" sz="4000" b="1" dirty="0" smtClean="0">
                <a:solidFill>
                  <a:srgbClr val="002060"/>
                </a:solidFill>
              </a:rPr>
              <a:t>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442" y="498874"/>
            <a:ext cx="1035194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Хазипов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Нариман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Залилович</a:t>
            </a: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- доктор ветеринарных наук, профессор. Родился 2 января 1928 г. в с. </a:t>
            </a:r>
            <a:r>
              <a:rPr lang="ru-RU" sz="2400" dirty="0" err="1" smtClean="0">
                <a:solidFill>
                  <a:srgbClr val="002060"/>
                </a:solidFill>
              </a:rPr>
              <a:t>Каракашлы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Газизов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Мукатдис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Бариевич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-  доктор химических наук, профессор, академик Российских природных наук. Родился 8 октября 1939 г. в с. </a:t>
            </a:r>
            <a:r>
              <a:rPr lang="ru-RU" sz="2400" dirty="0" err="1" smtClean="0">
                <a:solidFill>
                  <a:srgbClr val="002060"/>
                </a:solidFill>
              </a:rPr>
              <a:t>Каракашлы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Шарафутдинов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Гарафутдин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Низамутдинович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- заслуженный работник культуры РФ, РТ. Родился  27 февраля 1929г. в с. </a:t>
            </a:r>
            <a:r>
              <a:rPr lang="ru-RU" sz="2400" dirty="0" err="1" smtClean="0">
                <a:solidFill>
                  <a:srgbClr val="002060"/>
                </a:solidFill>
              </a:rPr>
              <a:t>Каракашлы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Габбасов</a:t>
            </a:r>
            <a:r>
              <a:rPr lang="ru-RU" sz="2400" b="1" dirty="0" smtClean="0">
                <a:solidFill>
                  <a:srgbClr val="C00000"/>
                </a:solidFill>
              </a:rPr>
              <a:t> Нил </a:t>
            </a:r>
            <a:r>
              <a:rPr lang="ru-RU" sz="2400" b="1" dirty="0" err="1" smtClean="0">
                <a:solidFill>
                  <a:srgbClr val="C00000"/>
                </a:solidFill>
              </a:rPr>
              <a:t>Замилович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– кандидат физико-математических наук. Родился 15 августа 1945 года в с. </a:t>
            </a:r>
            <a:r>
              <a:rPr lang="ru-RU" sz="2400" dirty="0" err="1" smtClean="0">
                <a:solidFill>
                  <a:srgbClr val="002060"/>
                </a:solidFill>
              </a:rPr>
              <a:t>Каракашлы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Яхин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Каусар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Камилович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- доктор медицинских наук, профессор, заслуженный врач РТ. Родился 19 января 1949г. в д. </a:t>
            </a:r>
            <a:r>
              <a:rPr lang="ru-RU" sz="2400" dirty="0" err="1" smtClean="0">
                <a:solidFill>
                  <a:srgbClr val="002060"/>
                </a:solidFill>
              </a:rPr>
              <a:t>Салкын-Чишма</a:t>
            </a:r>
            <a:r>
              <a:rPr lang="ru-RU" sz="2400" dirty="0" smtClean="0">
                <a:solidFill>
                  <a:srgbClr val="002060"/>
                </a:solidFill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</a:rPr>
              <a:t>Каракашлинское</a:t>
            </a:r>
            <a:r>
              <a:rPr lang="ru-RU" sz="2400" dirty="0" smtClean="0">
                <a:solidFill>
                  <a:srgbClr val="002060"/>
                </a:solidFill>
              </a:rPr>
              <a:t> поселение).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5661" y="109957"/>
            <a:ext cx="4392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Каракашлинский</a:t>
            </a:r>
            <a:r>
              <a:rPr lang="ru-RU" sz="2400" b="1" dirty="0">
                <a:solidFill>
                  <a:srgbClr val="C00000"/>
                </a:solidFill>
              </a:rPr>
              <a:t> краеведческий музей имени С.Ш. </a:t>
            </a:r>
            <a:r>
              <a:rPr lang="ru-RU" sz="2400" b="1" dirty="0" err="1">
                <a:solidFill>
                  <a:srgbClr val="C00000"/>
                </a:solidFill>
              </a:rPr>
              <a:t>Шарафиевой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7" y="128188"/>
            <a:ext cx="4028004" cy="2264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26" y="128188"/>
            <a:ext cx="3566471" cy="2375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94" y="1316053"/>
            <a:ext cx="4015023" cy="2674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7" y="4089117"/>
            <a:ext cx="4014743" cy="267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58" y="4089255"/>
            <a:ext cx="4009339" cy="2674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94" y="4339993"/>
            <a:ext cx="3662356" cy="21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0811" y="444169"/>
            <a:ext cx="3793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музей "</a:t>
            </a:r>
            <a:r>
              <a:rPr lang="ru-RU" sz="3200" b="1" dirty="0" err="1">
                <a:solidFill>
                  <a:srgbClr val="C00000"/>
                </a:solidFill>
              </a:rPr>
              <a:t>Губайдия</a:t>
            </a:r>
            <a:r>
              <a:rPr lang="ru-RU" sz="3200" b="1" dirty="0">
                <a:solidFill>
                  <a:srgbClr val="C00000"/>
                </a:solidFill>
              </a:rPr>
              <a:t>"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04" y="3612597"/>
            <a:ext cx="4158795" cy="3119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4" y="3522336"/>
            <a:ext cx="4279142" cy="3209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511" y="136934"/>
            <a:ext cx="3817588" cy="2863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93" y="2060767"/>
            <a:ext cx="3897517" cy="2923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3" y="136934"/>
            <a:ext cx="4279143" cy="28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1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2679" y="1830745"/>
            <a:ext cx="109488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Спасибо за внимание!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31" y="3639687"/>
            <a:ext cx="2722103" cy="2992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07" y="3771629"/>
            <a:ext cx="2722103" cy="299206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4344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320" y="274320"/>
            <a:ext cx="10728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Мемориал землякам-героям,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погибшим в годы Великой Отечественной войны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24" y="1684919"/>
            <a:ext cx="5873423" cy="44080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14" y="1684919"/>
            <a:ext cx="5873423" cy="440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190" y="70358"/>
            <a:ext cx="6932164" cy="52026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0" y="5386477"/>
            <a:ext cx="10027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Комплекс мемориала, сооруженного в 1985 на площади Победы, составляют: стела в честь павших солдат с Вечным огнем, бюсты Героев Советского Союза - уроженцев </a:t>
            </a:r>
            <a:r>
              <a:rPr lang="ru-RU" b="1" dirty="0" err="1" smtClean="0">
                <a:solidFill>
                  <a:srgbClr val="002060"/>
                </a:solidFill>
              </a:rPr>
              <a:t>Бавлинского</a:t>
            </a:r>
            <a:r>
              <a:rPr lang="ru-RU" b="1" dirty="0" smtClean="0">
                <a:solidFill>
                  <a:srgbClr val="002060"/>
                </a:solidFill>
              </a:rPr>
              <a:t> районов - </a:t>
            </a:r>
            <a:r>
              <a:rPr lang="ru-RU" b="1" dirty="0" err="1" smtClean="0">
                <a:solidFill>
                  <a:srgbClr val="002060"/>
                </a:solidFill>
              </a:rPr>
              <a:t>Г.П.Евсеева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И.Д.Зиновьева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М.П.Панарина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Ф.З.Шарипова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6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59080"/>
            <a:ext cx="10317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Земляки – Герои Советского Союза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6971" y="1324094"/>
            <a:ext cx="5168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Шарипов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Фатых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Зарипович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65" y="1523405"/>
            <a:ext cx="3288223" cy="43983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0719" y="1958132"/>
            <a:ext cx="70151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Р</a:t>
            </a:r>
            <a:r>
              <a:rPr lang="ru-RU" sz="2000" dirty="0" smtClean="0">
                <a:solidFill>
                  <a:srgbClr val="002060"/>
                </a:solidFill>
              </a:rPr>
              <a:t>одился 20 января 1921 года в деревне </a:t>
            </a:r>
            <a:r>
              <a:rPr lang="ru-RU" sz="2000" dirty="0" err="1" smtClean="0">
                <a:solidFill>
                  <a:srgbClr val="002060"/>
                </a:solidFill>
              </a:rPr>
              <a:t>Байряки-Тамак</a:t>
            </a:r>
            <a:r>
              <a:rPr lang="ru-RU" sz="2000" dirty="0" smtClean="0">
                <a:solidFill>
                  <a:srgbClr val="002060"/>
                </a:solidFill>
              </a:rPr>
              <a:t> ныне </a:t>
            </a:r>
            <a:r>
              <a:rPr lang="ru-RU" sz="2000" dirty="0" err="1" smtClean="0">
                <a:solidFill>
                  <a:srgbClr val="002060"/>
                </a:solidFill>
              </a:rPr>
              <a:t>Ютазинского</a:t>
            </a:r>
            <a:r>
              <a:rPr lang="ru-RU" sz="2000" dirty="0" smtClean="0">
                <a:solidFill>
                  <a:srgbClr val="002060"/>
                </a:solidFill>
              </a:rPr>
              <a:t> района Республики Татарстан в семье крестьянина. Татарин. Окончил 3 курса </a:t>
            </a:r>
            <a:r>
              <a:rPr lang="ru-RU" sz="2000" dirty="0" err="1" smtClean="0">
                <a:solidFill>
                  <a:srgbClr val="002060"/>
                </a:solidFill>
              </a:rPr>
              <a:t>Бугульминского</a:t>
            </a:r>
            <a:r>
              <a:rPr lang="ru-RU" sz="2000" dirty="0" smtClean="0">
                <a:solidFill>
                  <a:srgbClr val="002060"/>
                </a:solidFill>
              </a:rPr>
              <a:t> педагогического училища, работал учителем. В Советской Армии с 1940 года. В 1942 году окончил Казанское танковое училище. За умелые действия при переправе через Днепр, захват плацдарма, за мужество, смелость и героизм </a:t>
            </a:r>
            <a:r>
              <a:rPr lang="ru-RU" sz="2000" dirty="0" err="1" smtClean="0">
                <a:solidFill>
                  <a:srgbClr val="002060"/>
                </a:solidFill>
              </a:rPr>
              <a:t>Шарипову</a:t>
            </a:r>
            <a:r>
              <a:rPr lang="ru-RU" sz="2000" dirty="0" smtClean="0">
                <a:solidFill>
                  <a:srgbClr val="002060"/>
                </a:solidFill>
              </a:rPr>
              <a:t> 10 января 1944 года присвоено звание </a:t>
            </a:r>
            <a:r>
              <a:rPr lang="ru-RU" sz="2000" b="1" dirty="0" smtClean="0">
                <a:solidFill>
                  <a:srgbClr val="002060"/>
                </a:solidFill>
              </a:rPr>
              <a:t>Героя Советского Союза.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86" y="1498536"/>
            <a:ext cx="3276829" cy="43831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83172" y="623054"/>
            <a:ext cx="4842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Евсеев Гавриил Петрович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2139" y="1618177"/>
            <a:ext cx="7574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фронтах Великой Отечественной войны с ноября 1941 года. Командир дивизиона 547-го минометного полка майор Евсеев 17 апреля 1945 года умело организовал переправу дивизиона через Одер (13 км севернее города </a:t>
            </a:r>
            <a:r>
              <a:rPr lang="ru-RU" dirty="0" err="1" smtClean="0">
                <a:solidFill>
                  <a:srgbClr val="002060"/>
                </a:solidFill>
              </a:rPr>
              <a:t>Врицен</a:t>
            </a:r>
            <a:r>
              <a:rPr lang="ru-RU" dirty="0" smtClean="0">
                <a:solidFill>
                  <a:srgbClr val="002060"/>
                </a:solidFill>
              </a:rPr>
              <a:t>, Германия). Оперативно установил связь со стрелковым полком, успешно поддерживал огнем бои по расширению плацдарма. Звание Героя Советского Союза Гаврилу Петровичу присвоено 31 мая 1945 года.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После войны майор Евсеев - в запасе. Жил и работал в родном селе. Награжден орденом Ленина, двумя орденами Красного Знамени, орденом Отечественной войны II степени, Красной Звезды, медалями.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Умер 15 мая 1973 года. Похоронен в селе </a:t>
            </a:r>
            <a:r>
              <a:rPr lang="ru-RU" dirty="0" err="1" smtClean="0">
                <a:solidFill>
                  <a:srgbClr val="002060"/>
                </a:solidFill>
              </a:rPr>
              <a:t>Потапово-Тумбарла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Бавлинского</a:t>
            </a:r>
            <a:r>
              <a:rPr lang="ru-RU" dirty="0" smtClean="0">
                <a:solidFill>
                  <a:srgbClr val="002060"/>
                </a:solidFill>
              </a:rPr>
              <a:t> района.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3" y="1413977"/>
            <a:ext cx="3261678" cy="4512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55990" y="592574"/>
            <a:ext cx="4471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Зиновьев Иван Дмитриевич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5990" y="1542164"/>
            <a:ext cx="72788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Р</a:t>
            </a:r>
            <a:r>
              <a:rPr lang="ru-RU" sz="2000" dirty="0" smtClean="0">
                <a:solidFill>
                  <a:srgbClr val="002060"/>
                </a:solidFill>
              </a:rPr>
              <a:t>одился 17 января 1905 года в деревне Дубовка ныне </a:t>
            </a:r>
            <a:r>
              <a:rPr lang="ru-RU" sz="2000" dirty="0" err="1" smtClean="0">
                <a:solidFill>
                  <a:srgbClr val="002060"/>
                </a:solidFill>
              </a:rPr>
              <a:t>Бавлинского</a:t>
            </a:r>
            <a:r>
              <a:rPr lang="ru-RU" sz="2000" dirty="0" smtClean="0">
                <a:solidFill>
                  <a:srgbClr val="002060"/>
                </a:solidFill>
              </a:rPr>
              <a:t> района Республики Татарстан. Русский. Окончил 5 классов, работал в сельском хозяйстве. В ночь на 12 февраля 1940 года Зиновьев увлек бойцов в контратаку и после прорыва обороны врага вывел роту из окружения. Звание Героя Советского Союза Ивану Дмитриевичу присвоено 26 апреля 1940 года.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После советско-финской войны учился в Военной академии им. </a:t>
            </a:r>
            <a:r>
              <a:rPr lang="ru-RU" sz="2000" dirty="0" err="1" smtClean="0">
                <a:solidFill>
                  <a:srgbClr val="002060"/>
                </a:solidFill>
              </a:rPr>
              <a:t>М.В.Фрунзе</a:t>
            </a:r>
            <a:r>
              <a:rPr lang="ru-RU" sz="2000" dirty="0" smtClean="0">
                <a:solidFill>
                  <a:srgbClr val="002060"/>
                </a:solidFill>
              </a:rPr>
              <a:t>. С началом Великой Отечественной войны полковник Зиновьев командовал стрелковой дивизией. Награжден орденом Ленина, двумя орденами Красного Знамени.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76" y="1388954"/>
            <a:ext cx="3127176" cy="44392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6057" y="623054"/>
            <a:ext cx="4416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Панарин Михаил Петрович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2880" y="1551324"/>
            <a:ext cx="768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Р</a:t>
            </a:r>
            <a:r>
              <a:rPr lang="ru-RU" sz="2000" dirty="0" smtClean="0">
                <a:solidFill>
                  <a:srgbClr val="002060"/>
                </a:solidFill>
              </a:rPr>
              <a:t>одился 21 ноября 1918 года в селе Крым-Сарай ныне </a:t>
            </a:r>
            <a:r>
              <a:rPr lang="ru-RU" sz="2000" dirty="0" err="1" smtClean="0">
                <a:solidFill>
                  <a:srgbClr val="002060"/>
                </a:solidFill>
              </a:rPr>
              <a:t>Бавлинского</a:t>
            </a:r>
            <a:r>
              <a:rPr lang="ru-RU" sz="2000" dirty="0" smtClean="0">
                <a:solidFill>
                  <a:srgbClr val="002060"/>
                </a:solidFill>
              </a:rPr>
              <a:t> района Республики Татарстан. Русский. Жил в поселке Краснозерское, ныне поселок городского типа Новосибирской области. Окончил 7 классов, курсы машинистов электровозов. На фронтах Великой Отечественной войны с сентября 1943 года.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Помощник командира взвода разведки 106-й гвардейской отдельной разведывательной роты. Группа подорвала склад с боеприпасами. Звание Героя Советского Союза ему присвоено 22 февраля 1944 года. Награжден орденами Ленина, Красного Знамени, медалями.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557" y="482726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Писатели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6" y="1432561"/>
            <a:ext cx="3585061" cy="44015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23297" y="1063228"/>
            <a:ext cx="6115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Рафаэль Ахметович Мустафин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8720" y="166925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Р</a:t>
            </a:r>
            <a:r>
              <a:rPr lang="ru-RU" sz="2000" dirty="0" smtClean="0">
                <a:solidFill>
                  <a:srgbClr val="002060"/>
                </a:solidFill>
              </a:rPr>
              <a:t>одился 14 мая 1931 года в селе Бавлы Республики Татарстан в семье служащего. особенно Рафаэль Ахметович Мустафин стал известен по книгам о жизненной и творческой судьбе поэта-героя Мусы </a:t>
            </a:r>
            <a:r>
              <a:rPr lang="ru-RU" sz="2000" dirty="0" err="1" smtClean="0">
                <a:solidFill>
                  <a:srgbClr val="002060"/>
                </a:solidFill>
              </a:rPr>
              <a:t>Джалиля</a:t>
            </a:r>
            <a:r>
              <a:rPr lang="ru-RU" sz="2000" dirty="0" smtClean="0">
                <a:solidFill>
                  <a:srgbClr val="002060"/>
                </a:solidFill>
              </a:rPr>
              <a:t>. Он издал около десятка книг о ,татарском поэте среди которых наиболее значительные: «Муса </a:t>
            </a:r>
            <a:r>
              <a:rPr lang="ru-RU" sz="2000" dirty="0" err="1" smtClean="0">
                <a:solidFill>
                  <a:srgbClr val="002060"/>
                </a:solidFill>
              </a:rPr>
              <a:t>Джалиль</a:t>
            </a:r>
            <a:r>
              <a:rPr lang="ru-RU" sz="2000" dirty="0" smtClean="0">
                <a:solidFill>
                  <a:srgbClr val="002060"/>
                </a:solidFill>
              </a:rPr>
              <a:t>» (монография), «</a:t>
            </a:r>
            <a:r>
              <a:rPr lang="ru-RU" sz="2000" dirty="0" err="1" smtClean="0">
                <a:solidFill>
                  <a:srgbClr val="002060"/>
                </a:solidFill>
              </a:rPr>
              <a:t>Джалиловцы</a:t>
            </a:r>
            <a:r>
              <a:rPr lang="ru-RU" sz="2000" dirty="0" smtClean="0">
                <a:solidFill>
                  <a:srgbClr val="002060"/>
                </a:solidFill>
              </a:rPr>
              <a:t>», «По следам оборванной песни».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</TotalTime>
  <Words>1437</Words>
  <Application>Microsoft Office PowerPoint</Application>
  <PresentationFormat>Произвольный</PresentationFormat>
  <Paragraphs>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Презентация PowerPoint</vt:lpstr>
      <vt:lpstr>Земляк — рождённый с кем-нибудь в одной местности (например, городе или деревне)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Windows-7</cp:lastModifiedBy>
  <cp:revision>18</cp:revision>
  <dcterms:created xsi:type="dcterms:W3CDTF">2018-01-22T14:09:09Z</dcterms:created>
  <dcterms:modified xsi:type="dcterms:W3CDTF">2018-01-23T08:30:05Z</dcterms:modified>
</cp:coreProperties>
</file>