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56" r:id="rId2"/>
    <p:sldId id="378" r:id="rId3"/>
    <p:sldId id="374" r:id="rId4"/>
    <p:sldId id="377" r:id="rId5"/>
    <p:sldId id="263" r:id="rId6"/>
    <p:sldId id="376" r:id="rId7"/>
    <p:sldId id="379" r:id="rId8"/>
    <p:sldId id="380" r:id="rId9"/>
    <p:sldId id="3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5699" autoAdjust="0"/>
  </p:normalViewPr>
  <p:slideViewPr>
    <p:cSldViewPr>
      <p:cViewPr varScale="1">
        <p:scale>
          <a:sx n="69" d="100"/>
          <a:sy n="69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D0261-9EBA-46EA-8B9A-CCA72365D887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521FB-2090-43A3-B6DD-3462277036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52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5172-DA2F-4686-ACC7-1D645D51603D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52AC-F831-40F4-9617-8405264A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5172-DA2F-4686-ACC7-1D645D51603D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52AC-F831-40F4-9617-8405264A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5172-DA2F-4686-ACC7-1D645D51603D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52AC-F831-40F4-9617-8405264A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5172-DA2F-4686-ACC7-1D645D51603D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52AC-F831-40F4-9617-8405264A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5172-DA2F-4686-ACC7-1D645D51603D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52AC-F831-40F4-9617-8405264A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5172-DA2F-4686-ACC7-1D645D51603D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52AC-F831-40F4-9617-8405264A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5172-DA2F-4686-ACC7-1D645D51603D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52AC-F831-40F4-9617-8405264A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5172-DA2F-4686-ACC7-1D645D51603D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52AC-F831-40F4-9617-8405264A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5172-DA2F-4686-ACC7-1D645D51603D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52AC-F831-40F4-9617-8405264A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5172-DA2F-4686-ACC7-1D645D51603D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52AC-F831-40F4-9617-8405264A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5172-DA2F-4686-ACC7-1D645D51603D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FB52AC-F831-40F4-9617-8405264A66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6A5172-DA2F-4686-ACC7-1D645D51603D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FB52AC-F831-40F4-9617-8405264A665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990656" cy="2952328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effectLst/>
              </a:rPr>
              <a:t>Создание виртуальной экскурсии в онлайн – платформе </a:t>
            </a:r>
            <a:r>
              <a:rPr lang="en-US" u="sng" dirty="0" err="1">
                <a:effectLst/>
              </a:rPr>
              <a:t>Emaze</a:t>
            </a:r>
            <a:endParaRPr lang="ru-RU" sz="4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365104"/>
            <a:ext cx="7992888" cy="187220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20000"/>
              </a:lnSpc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Заместитель директора,</a:t>
            </a:r>
          </a:p>
          <a:p>
            <a:pPr algn="ctr"/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Учитель музыки </a:t>
            </a:r>
            <a:r>
              <a:rPr lang="ru-RU" sz="3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КК</a:t>
            </a:r>
          </a:p>
          <a:p>
            <a:pPr algn="ctr"/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БМАОУ «Гимназия № 5»</a:t>
            </a:r>
          </a:p>
          <a:p>
            <a:pPr algn="ctr"/>
            <a:r>
              <a:rPr lang="ru-RU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Лашина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Анастасия Александровна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62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990656" cy="2952328"/>
          </a:xfrm>
        </p:spPr>
        <p:txBody>
          <a:bodyPr>
            <a:noAutofit/>
          </a:bodyPr>
          <a:lstStyle/>
          <a:p>
            <a:pPr algn="ctr"/>
            <a:endParaRPr lang="ru-RU" sz="4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365104"/>
            <a:ext cx="7992888" cy="1872208"/>
          </a:xfrm>
        </p:spPr>
        <p:txBody>
          <a:bodyPr>
            <a:normAutofit/>
          </a:bodyPr>
          <a:lstStyle/>
          <a:p>
            <a:pPr algn="ctr">
              <a:lnSpc>
                <a:spcPct val="20000"/>
              </a:lnSpc>
            </a:pP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Объект 3" descr="https://documents.infourok.ru/f02fe6e1-5fcc-4cec-a589-c1c959691b26/0/image031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79" y="908720"/>
            <a:ext cx="8229600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138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ПРОТИВОРЕЧИЯ: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/>
              <a:t>между </a:t>
            </a:r>
            <a:r>
              <a:rPr lang="ru-RU" sz="2800" dirty="0"/>
              <a:t>достигнутым в психолого-педагогической науке уровнем знаний об особенностях эстетического развития, эстетического восприятия ребенка и возможностями их реализации в образовательной практике начальной школы;</a:t>
            </a:r>
          </a:p>
          <a:p>
            <a:pPr algn="just"/>
            <a:r>
              <a:rPr lang="ru-RU" sz="2800" dirty="0"/>
              <a:t> </a:t>
            </a:r>
            <a:r>
              <a:rPr lang="ru-RU" sz="2800" dirty="0" smtClean="0"/>
              <a:t>потребностями </a:t>
            </a:r>
            <a:r>
              <a:rPr lang="ru-RU" sz="2800" dirty="0"/>
              <a:t>практики в научно обоснованных подходах в развитии эстетического восприятия младшими школьниками и недостаточной проработанностью вопроса организации виртуальных экскурсий в современной методической литературе.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684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Средства эстетического восприятия: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природа </a:t>
            </a:r>
          </a:p>
          <a:p>
            <a:r>
              <a:rPr lang="ru-RU" sz="3600" b="1" dirty="0" smtClean="0"/>
              <a:t>общественная жизнь</a:t>
            </a:r>
          </a:p>
          <a:p>
            <a:r>
              <a:rPr lang="ru-RU" sz="3600" b="1" dirty="0" smtClean="0"/>
              <a:t>труд людей</a:t>
            </a:r>
          </a:p>
          <a:p>
            <a:r>
              <a:rPr lang="ru-RU" sz="3600" b="1" dirty="0" smtClean="0"/>
              <a:t>окружение ребенка</a:t>
            </a:r>
          </a:p>
          <a:p>
            <a:r>
              <a:rPr lang="ru-RU" sz="3600" b="1" dirty="0" smtClean="0"/>
              <a:t>искусство</a:t>
            </a:r>
          </a:p>
          <a:p>
            <a:r>
              <a:rPr lang="ru-RU" sz="3600" b="1" dirty="0" smtClean="0"/>
              <a:t>художественная </a:t>
            </a:r>
            <a:r>
              <a:rPr lang="ru-RU" sz="3600" b="1" dirty="0"/>
              <a:t>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1487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b="1" dirty="0"/>
              <a:t>ВИРТУАЛЬНАЯ ЭКСКУРСИЯ – </a:t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4752528"/>
          </a:xfrm>
        </p:spPr>
        <p:txBody>
          <a:bodyPr>
            <a:noAutofit/>
          </a:bodyPr>
          <a:lstStyle/>
          <a:p>
            <a:pPr marL="0" lvl="0" indent="0" algn="just" fontAlgn="base">
              <a:buNone/>
            </a:pPr>
            <a:r>
              <a:rPr lang="ru-RU" sz="3200" dirty="0" smtClean="0"/>
              <a:t>это </a:t>
            </a:r>
            <a:r>
              <a:rPr lang="ru-RU" sz="3200" dirty="0"/>
              <a:t>организационная форма образовательной деятельности, отличающаяся от реальной экскурсии виртуальным отображением реально </a:t>
            </a:r>
            <a:r>
              <a:rPr lang="ru-RU" sz="3200" dirty="0" smtClean="0"/>
              <a:t>существующих объектов.</a:t>
            </a:r>
          </a:p>
          <a:p>
            <a:pPr marL="0" lvl="0" indent="0" algn="just" fontAlgn="base">
              <a:buNone/>
            </a:pPr>
            <a:r>
              <a:rPr lang="ru-RU" sz="3200" dirty="0" smtClean="0"/>
              <a:t>«Виртуальный</a:t>
            </a:r>
            <a:r>
              <a:rPr lang="ru-RU" sz="3200" dirty="0"/>
              <a:t>» происходит от английского слова virtual – похожий, неотличимый. </a:t>
            </a:r>
            <a:endParaRPr lang="ru-RU" sz="3200" dirty="0" smtClean="0"/>
          </a:p>
          <a:p>
            <a:pPr marL="0" lvl="0" indent="0" algn="just" fontAlgn="base">
              <a:buNone/>
            </a:pPr>
            <a:r>
              <a:rPr lang="ru-RU" sz="3200" dirty="0" smtClean="0"/>
              <a:t>Виртуальные </a:t>
            </a:r>
            <a:r>
              <a:rPr lang="ru-RU" sz="3200" dirty="0"/>
              <a:t>экскурсии понятие новое, в методическом плане – это инновационная форма </a:t>
            </a:r>
            <a:r>
              <a:rPr lang="ru-RU" sz="3200" dirty="0" smtClean="0"/>
              <a:t>обучения.</a:t>
            </a:r>
            <a:endParaRPr lang="ru-RU" altLang="ru-RU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28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Преимущества виртуальных экскурсий</a:t>
            </a:r>
            <a:r>
              <a:rPr lang="ru-RU" sz="3600" dirty="0"/>
              <a:t>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34387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Д</a:t>
            </a:r>
            <a:r>
              <a:rPr lang="ru-RU" sz="2200" dirty="0" smtClean="0"/>
              <a:t>ает </a:t>
            </a:r>
            <a:r>
              <a:rPr lang="ru-RU" sz="2200" dirty="0"/>
              <a:t>возможность неоднократно повторять материал в нужном темпе, улучшает качество образовательного </a:t>
            </a:r>
            <a:r>
              <a:rPr lang="ru-RU" sz="2200" dirty="0" smtClean="0"/>
              <a:t>процесса</a:t>
            </a:r>
          </a:p>
          <a:p>
            <a:pPr algn="just"/>
            <a:r>
              <a:rPr lang="ru-RU" sz="2200" dirty="0" smtClean="0"/>
              <a:t>Наглядность</a:t>
            </a:r>
            <a:r>
              <a:rPr lang="ru-RU" sz="2200" dirty="0"/>
              <a:t>: «Лучше один раз увидеть, чем сто </a:t>
            </a:r>
            <a:r>
              <a:rPr lang="ru-RU" sz="2200" dirty="0" smtClean="0"/>
              <a:t>раз услышать</a:t>
            </a:r>
            <a:r>
              <a:rPr lang="ru-RU" sz="2200" dirty="0"/>
              <a:t>». </a:t>
            </a:r>
            <a:endParaRPr lang="ru-RU" sz="2200" dirty="0" smtClean="0"/>
          </a:p>
          <a:p>
            <a:pPr algn="just"/>
            <a:r>
              <a:rPr lang="ru-RU" sz="2200" dirty="0" smtClean="0"/>
              <a:t>Наличие </a:t>
            </a:r>
            <a:r>
              <a:rPr lang="ru-RU" sz="2200" dirty="0"/>
              <a:t>интерактивных заданий способствует закреплению знаний, в том числе и по современным компьютерным технологиям. </a:t>
            </a:r>
            <a:endParaRPr lang="ru-RU" sz="2200" dirty="0" smtClean="0"/>
          </a:p>
          <a:p>
            <a:pPr algn="just"/>
            <a:r>
              <a:rPr lang="ru-RU" sz="2200" dirty="0" smtClean="0"/>
              <a:t>Большую </a:t>
            </a:r>
            <a:r>
              <a:rPr lang="ru-RU" sz="2200" dirty="0"/>
              <a:t>роль в активизации деятельности детей во время виртуальных экскурсий играет поисковый метод. Дети не просто знакомятся с материалами экспозиций, но и занимаются активным поиском информации. Это достигается путём постановки перед экскурсией проблемных вопросов либо выдачи детям определённых творческих заданий. Во время виртуальных экскурсий меняется взаимодействие </a:t>
            </a:r>
            <a:r>
              <a:rPr lang="ru-RU" sz="2200" dirty="0" smtClean="0"/>
              <a:t>учителя </a:t>
            </a:r>
            <a:r>
              <a:rPr lang="ru-RU" sz="2200" dirty="0"/>
              <a:t>с </a:t>
            </a:r>
            <a:r>
              <a:rPr lang="ru-RU" sz="2200" dirty="0" smtClean="0"/>
              <a:t>обучающимися: </a:t>
            </a:r>
            <a:r>
              <a:rPr lang="ru-RU" sz="2200" dirty="0"/>
              <a:t>его активность уступает место активности детей. </a:t>
            </a:r>
            <a:r>
              <a:rPr lang="ru-RU" sz="2200" dirty="0" smtClean="0"/>
              <a:t>Ученики выступают </a:t>
            </a:r>
            <a:r>
              <a:rPr lang="ru-RU" sz="2200" dirty="0"/>
              <a:t>полноправными участниками виртуальной экскурсии, их опыт важен не менее чем опыт </a:t>
            </a:r>
            <a:r>
              <a:rPr lang="ru-RU" sz="2200" dirty="0" smtClean="0"/>
              <a:t>взрослого.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5992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Виртуальные экскурсии, как форма работы, помогают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 smtClean="0"/>
              <a:t>Разнообразить </a:t>
            </a:r>
            <a:r>
              <a:rPr lang="ru-RU" sz="2800" dirty="0"/>
              <a:t>и сделать интересным, а значит и более эффективным образовательный </a:t>
            </a:r>
            <a:r>
              <a:rPr lang="ru-RU" sz="2800" dirty="0" smtClean="0"/>
              <a:t>процесс</a:t>
            </a:r>
            <a:r>
              <a:rPr lang="ru-RU" sz="2800" dirty="0"/>
              <a:t>;</a:t>
            </a:r>
            <a:endParaRPr lang="ru-RU" sz="2800" dirty="0" smtClean="0"/>
          </a:p>
          <a:p>
            <a:pPr algn="just"/>
            <a:r>
              <a:rPr lang="ru-RU" sz="2800" dirty="0" smtClean="0"/>
              <a:t>Реализовать </a:t>
            </a:r>
            <a:r>
              <a:rPr lang="ru-RU" sz="2800" dirty="0"/>
              <a:t>принципы наглядности и </a:t>
            </a:r>
            <a:r>
              <a:rPr lang="ru-RU" sz="2800" dirty="0" smtClean="0"/>
              <a:t>научности; </a:t>
            </a:r>
          </a:p>
          <a:p>
            <a:pPr algn="just"/>
            <a:r>
              <a:rPr lang="ru-RU" sz="2800" dirty="0" smtClean="0"/>
              <a:t>Развивать </a:t>
            </a:r>
            <a:r>
              <a:rPr lang="ru-RU" sz="2800" dirty="0"/>
              <a:t>наблюдательность, </a:t>
            </a:r>
            <a:r>
              <a:rPr lang="ru-RU" sz="2800" dirty="0" smtClean="0"/>
              <a:t>навыки самостоятельной </a:t>
            </a:r>
            <a:r>
              <a:rPr lang="ru-RU" sz="2800" dirty="0"/>
              <a:t>работы у </a:t>
            </a:r>
            <a:r>
              <a:rPr lang="ru-RU" sz="2800" dirty="0" smtClean="0"/>
              <a:t>обучающихся</a:t>
            </a:r>
            <a:r>
              <a:rPr lang="ru-RU" sz="2800" dirty="0"/>
              <a:t> ;</a:t>
            </a:r>
            <a:endParaRPr lang="ru-RU" sz="2800" dirty="0" smtClean="0"/>
          </a:p>
          <a:p>
            <a:pPr algn="just"/>
            <a:r>
              <a:rPr lang="ru-RU" sz="2800" dirty="0" smtClean="0"/>
              <a:t>Развивать </a:t>
            </a:r>
            <a:r>
              <a:rPr lang="ru-RU" sz="2800" dirty="0"/>
              <a:t>познавательный интерес и деятельность </a:t>
            </a:r>
            <a:r>
              <a:rPr lang="ru-RU" sz="2800" dirty="0" smtClean="0"/>
              <a:t>обучающихся</a:t>
            </a:r>
            <a:r>
              <a:rPr lang="ru-RU" sz="2800" dirty="0"/>
              <a:t> ;</a:t>
            </a:r>
          </a:p>
          <a:p>
            <a:pPr algn="just"/>
            <a:r>
              <a:rPr lang="ru-RU" sz="2800" dirty="0" smtClean="0"/>
              <a:t>Повышать </a:t>
            </a:r>
            <a:r>
              <a:rPr lang="ru-RU" sz="2800" dirty="0"/>
              <a:t>компетентность </a:t>
            </a:r>
            <a:r>
              <a:rPr lang="ru-RU" sz="2800" dirty="0" smtClean="0"/>
              <a:t>педагога.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1562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852704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Этапы подготовки виртуальной </a:t>
            </a:r>
            <a:r>
              <a:rPr lang="ru-RU" sz="4000" dirty="0" smtClean="0"/>
              <a:t>экскурсии: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pPr algn="just"/>
            <a:r>
              <a:rPr lang="ru-RU" sz="2800" dirty="0"/>
              <a:t>выбор темы; </a:t>
            </a:r>
            <a:endParaRPr lang="ru-RU" sz="2800" dirty="0" smtClean="0"/>
          </a:p>
          <a:p>
            <a:pPr algn="just"/>
            <a:r>
              <a:rPr lang="ru-RU" sz="2800" dirty="0" smtClean="0"/>
              <a:t>постановка </a:t>
            </a:r>
            <a:r>
              <a:rPr lang="ru-RU" sz="2800" dirty="0"/>
              <a:t>цели и задач экскурсии; </a:t>
            </a:r>
            <a:endParaRPr lang="ru-RU" sz="2800" dirty="0" smtClean="0"/>
          </a:p>
          <a:p>
            <a:pPr algn="just"/>
            <a:r>
              <a:rPr lang="ru-RU" sz="2800" dirty="0" smtClean="0"/>
              <a:t>изучение </a:t>
            </a:r>
            <a:r>
              <a:rPr lang="ru-RU" sz="2800" dirty="0"/>
              <a:t>литературы по данному вопросу; </a:t>
            </a:r>
            <a:endParaRPr lang="ru-RU" sz="2800" dirty="0" smtClean="0"/>
          </a:p>
          <a:p>
            <a:pPr algn="just"/>
            <a:r>
              <a:rPr lang="ru-RU" sz="2800" dirty="0" smtClean="0"/>
              <a:t>отбор </a:t>
            </a:r>
            <a:r>
              <a:rPr lang="ru-RU" sz="2800" dirty="0"/>
              <a:t>и изучение экскурсионных объектов; </a:t>
            </a:r>
            <a:endParaRPr lang="ru-RU" sz="2800" dirty="0" smtClean="0"/>
          </a:p>
          <a:p>
            <a:pPr algn="just"/>
            <a:r>
              <a:rPr lang="ru-RU" sz="2800" dirty="0" smtClean="0"/>
              <a:t>составление </a:t>
            </a:r>
            <a:r>
              <a:rPr lang="ru-RU" sz="2800" dirty="0"/>
              <a:t>маршрута экскурсии на основе видеоряда; </a:t>
            </a:r>
            <a:endParaRPr lang="ru-RU" sz="2800" dirty="0" smtClean="0"/>
          </a:p>
          <a:p>
            <a:pPr algn="just"/>
            <a:r>
              <a:rPr lang="ru-RU" sz="2800" dirty="0" smtClean="0"/>
              <a:t>определить </a:t>
            </a:r>
            <a:r>
              <a:rPr lang="ru-RU" sz="2800" dirty="0"/>
              <a:t>технику ведения виртуальной экскурсии; </a:t>
            </a:r>
            <a:endParaRPr lang="ru-RU" sz="2800" dirty="0" smtClean="0"/>
          </a:p>
          <a:p>
            <a:pPr algn="just"/>
            <a:r>
              <a:rPr lang="ru-RU" sz="2800" dirty="0" smtClean="0"/>
              <a:t>подготовить </a:t>
            </a:r>
            <a:r>
              <a:rPr lang="ru-RU" sz="2800" dirty="0"/>
              <a:t>текст (комментарии); </a:t>
            </a:r>
            <a:endParaRPr lang="ru-RU" sz="2800" dirty="0" smtClean="0"/>
          </a:p>
          <a:p>
            <a:pPr algn="just"/>
            <a:r>
              <a:rPr lang="ru-RU" sz="2800" dirty="0" smtClean="0"/>
              <a:t>проведение </a:t>
            </a:r>
            <a:r>
              <a:rPr lang="ru-RU" sz="2800" dirty="0"/>
              <a:t>экскурсии</a:t>
            </a:r>
            <a:r>
              <a:rPr lang="ru-RU" sz="2800" dirty="0" smtClean="0"/>
              <a:t>;</a:t>
            </a:r>
          </a:p>
          <a:p>
            <a:pPr algn="just"/>
            <a:r>
              <a:rPr lang="ru-RU" sz="2800" dirty="0" smtClean="0"/>
              <a:t>итоговая беседа.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4053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990656" cy="1368152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effectLst/>
              </a:rPr>
              <a:t>Создание виртуальной экскурсии в онлайн – платформе </a:t>
            </a:r>
            <a:r>
              <a:rPr lang="en-US" sz="4000" u="sng" dirty="0" err="1">
                <a:effectLst/>
              </a:rPr>
              <a:t>Emaze</a:t>
            </a:r>
            <a:endParaRPr lang="ru-RU" sz="4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992888" cy="4320480"/>
          </a:xfrm>
        </p:spPr>
        <p:txBody>
          <a:bodyPr>
            <a:normAutofit/>
          </a:bodyPr>
          <a:lstStyle/>
          <a:p>
            <a:pPr algn="ctr">
              <a:lnSpc>
                <a:spcPct val="20000"/>
              </a:lnSpc>
            </a:pP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440" y="2276872"/>
            <a:ext cx="4342792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90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4868</TotalTime>
  <Words>364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Поток</vt:lpstr>
      <vt:lpstr>Создание виртуальной экскурсии в онлайн – платформе Emaze</vt:lpstr>
      <vt:lpstr>Презентация PowerPoint</vt:lpstr>
      <vt:lpstr>ПРОТИВОРЕЧИЯ:</vt:lpstr>
      <vt:lpstr>Средства эстетического восприятия:</vt:lpstr>
      <vt:lpstr>ВИРТУАЛЬНАЯ ЭКСКУРСИЯ –  </vt:lpstr>
      <vt:lpstr>Преимущества виртуальных экскурсий:</vt:lpstr>
      <vt:lpstr>Виртуальные экскурсии, как форма работы, помогают:</vt:lpstr>
      <vt:lpstr>Этапы подготовки виртуальной экскурсии:</vt:lpstr>
      <vt:lpstr>Создание виртуальной экскурсии в онлайн – платформе Emaze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Тренихин</dc:creator>
  <cp:lastModifiedBy>Анастасия</cp:lastModifiedBy>
  <cp:revision>348</cp:revision>
  <dcterms:created xsi:type="dcterms:W3CDTF">2017-12-06T15:49:52Z</dcterms:created>
  <dcterms:modified xsi:type="dcterms:W3CDTF">2022-12-12T16:13:39Z</dcterms:modified>
</cp:coreProperties>
</file>