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62" r:id="rId4"/>
    <p:sldId id="261" r:id="rId5"/>
    <p:sldId id="260" r:id="rId6"/>
    <p:sldId id="266" r:id="rId7"/>
    <p:sldId id="268" r:id="rId8"/>
    <p:sldId id="259" r:id="rId9"/>
    <p:sldId id="267" r:id="rId10"/>
    <p:sldId id="265" r:id="rId11"/>
    <p:sldId id="280" r:id="rId12"/>
    <p:sldId id="273" r:id="rId13"/>
    <p:sldId id="277" r:id="rId14"/>
    <p:sldId id="282" r:id="rId15"/>
    <p:sldId id="279" r:id="rId16"/>
    <p:sldId id="278" r:id="rId17"/>
    <p:sldId id="276" r:id="rId18"/>
    <p:sldId id="275" r:id="rId19"/>
    <p:sldId id="271" r:id="rId20"/>
    <p:sldId id="274" r:id="rId21"/>
    <p:sldId id="272" r:id="rId22"/>
    <p:sldId id="269" r:id="rId23"/>
    <p:sldId id="270" r:id="rId24"/>
    <p:sldId id="299" r:id="rId25"/>
    <p:sldId id="298" r:id="rId26"/>
    <p:sldId id="297" r:id="rId27"/>
    <p:sldId id="296" r:id="rId28"/>
    <p:sldId id="295" r:id="rId29"/>
    <p:sldId id="294" r:id="rId30"/>
    <p:sldId id="293" r:id="rId31"/>
    <p:sldId id="292" r:id="rId32"/>
    <p:sldId id="291" r:id="rId33"/>
    <p:sldId id="290" r:id="rId34"/>
    <p:sldId id="289" r:id="rId35"/>
    <p:sldId id="288" r:id="rId36"/>
    <p:sldId id="287" r:id="rId37"/>
    <p:sldId id="286" r:id="rId38"/>
    <p:sldId id="285" r:id="rId39"/>
    <p:sldId id="284" r:id="rId40"/>
    <p:sldId id="303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:\ГОЛИКОВА ЯРМАРКА\2016-02-02\SAM_5915.JPG"/>
          <p:cNvPicPr/>
          <p:nvPr/>
        </p:nvPicPr>
        <p:blipFill>
          <a:blip r:embed="rId3" cstate="print"/>
          <a:srcRect t="3194"/>
          <a:stretch>
            <a:fillRect/>
          </a:stretch>
        </p:blipFill>
        <p:spPr bwMode="auto">
          <a:xfrm rot="21422135">
            <a:off x="582645" y="1920803"/>
            <a:ext cx="2808312" cy="452396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94562" y="2098932"/>
            <a:ext cx="4913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Практикум для родителей</a:t>
            </a:r>
          </a:p>
          <a:p>
            <a:pPr algn="ctr"/>
            <a:r>
              <a:rPr lang="ru-RU" sz="48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«Ум на кончиках пальцев»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4562" y="4941168"/>
            <a:ext cx="520534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i="1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Подгото</a:t>
            </a:r>
            <a:r>
              <a:rPr lang="ru-RU" sz="2200" b="1" i="1" cap="none" spc="0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вила :</a:t>
            </a:r>
          </a:p>
          <a:p>
            <a:r>
              <a:rPr lang="ru-RU" sz="2200" b="1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Голикова </a:t>
            </a:r>
            <a:r>
              <a:rPr lang="ru-RU" sz="2200" b="1" dirty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Елена </a:t>
            </a:r>
            <a:r>
              <a:rPr lang="ru-RU" sz="2200" b="1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Владимировна-</a:t>
            </a:r>
          </a:p>
          <a:p>
            <a:r>
              <a:rPr lang="ru-RU" sz="2200" b="1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200" b="1" cap="none" spc="0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учитель-логопед высшей кв. категории</a:t>
            </a:r>
          </a:p>
          <a:p>
            <a:r>
              <a:rPr lang="ru-RU" sz="2400" b="1" dirty="0" smtClean="0">
                <a:ln w="19050">
                  <a:noFill/>
                  <a:prstDash val="solid"/>
                </a:ln>
                <a:solidFill>
                  <a:srgbClr val="002060"/>
                </a:solidFill>
              </a:rPr>
              <a:t>        </a:t>
            </a:r>
          </a:p>
          <a:p>
            <a:r>
              <a:rPr lang="ru-RU" sz="2000" b="1" cap="none" spc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20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                 </a:t>
            </a:r>
            <a:endParaRPr lang="ru-RU" sz="2000" b="1" cap="none" spc="0" dirty="0">
              <a:ln w="1905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04664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2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«Детский сад компенсирующего вида №49» </a:t>
            </a:r>
          </a:p>
          <a:p>
            <a:pPr algn="ctr"/>
            <a:r>
              <a:rPr lang="ru-RU" sz="2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муниципального образования города Братска</a:t>
            </a:r>
          </a:p>
        </p:txBody>
      </p:sp>
    </p:spTree>
    <p:extLst>
      <p:ext uri="{BB962C8B-B14F-4D97-AF65-F5344CB8AC3E}">
        <p14:creationId xmlns:p14="http://schemas.microsoft.com/office/powerpoint/2010/main" val="3905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219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7459" y="332656"/>
            <a:ext cx="5425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192" y="1164345"/>
            <a:ext cx="74862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</a:p>
          <a:p>
            <a:pPr algn="ctr">
              <a:spcBef>
                <a:spcPts val="2400"/>
              </a:spcBef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с ребенком.</a:t>
            </a:r>
          </a:p>
          <a:p>
            <a:pPr algn="ctr">
              <a:spcBef>
                <a:spcPts val="2400"/>
              </a:spcBef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Свободная самостоятельная</a:t>
            </a:r>
          </a:p>
          <a:p>
            <a:pPr algn="ctr">
              <a:spcBef>
                <a:spcPts val="2400"/>
              </a:spcBef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деятельность самих детей.</a:t>
            </a:r>
          </a:p>
        </p:txBody>
      </p:sp>
      <p:pic>
        <p:nvPicPr>
          <p:cNvPr id="7" name="Рисунок 6" descr="H:\АРХИВчик\К СОБРАНИЮ МОТОРИКА\Новая папка\SAM_72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/>
          <a:stretch/>
        </p:blipFill>
        <p:spPr bwMode="auto">
          <a:xfrm>
            <a:off x="4929996" y="4242162"/>
            <a:ext cx="3456383" cy="230425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1\Downloads\20221115_165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/>
          <a:stretch/>
        </p:blipFill>
        <p:spPr bwMode="auto">
          <a:xfrm rot="5400000">
            <a:off x="1600057" y="3991811"/>
            <a:ext cx="2590800" cy="280495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04663"/>
            <a:ext cx="5652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развивать мелкую </a:t>
            </a:r>
            <a:endParaRPr lang="ru-RU" sz="4000" b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моторику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dou38.ru/br49/images/stories/kartinki/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66" y="1851353"/>
            <a:ext cx="3625209" cy="357696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56482" y="1628800"/>
            <a:ext cx="50006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cap="none" spc="0" dirty="0" smtClean="0">
                <a:ln w="11430">
                  <a:noFill/>
                </a:ln>
                <a:solidFill>
                  <a:srgbClr val="002060"/>
                </a:solidFill>
              </a:rPr>
              <a:t> </a:t>
            </a: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 кистей рук.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Пальчиковая гимнастика,     физкультминутки.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Пальчиковые игры со стихами, скороговорками.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Пальчиковый театр.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Лепка из пластилина, соленого теста,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природного материала</a:t>
            </a: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8562" y="47667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развивать мелкую моторику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6680" y="1330922"/>
            <a:ext cx="609317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Шнуровка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Игры с мелкими предметами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200" b="1" dirty="0" err="1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32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Мозаика</a:t>
            </a:r>
          </a:p>
          <a:p>
            <a:pPr marL="457200" indent="-457200">
              <a:buFont typeface="Arial" charset="0"/>
              <a:buChar char="•"/>
            </a:pPr>
            <a:endParaRPr lang="ru-RU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G:\АРХИВчик\К СОБРАНИЮ МОТОРИКА\мастер-класс ум 15.05.2019\На Конкурс в доу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5072"/>
          <a:stretch/>
        </p:blipFill>
        <p:spPr bwMode="auto">
          <a:xfrm rot="5400000">
            <a:off x="5182504" y="2309872"/>
            <a:ext cx="2770912" cy="342499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20220927_171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1" y="3573016"/>
            <a:ext cx="2857500" cy="28575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9054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2972" y="47667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развивать мелкую моторику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4761" y="1231031"/>
            <a:ext cx="829450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cap="none" spc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кистью, пальцем, зубной щеткой.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Конструирование: из бумаги в технике 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оригами, работа с конструктором ЛЕГО.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Аппликация.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Рисование по трафаретам.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Штриховки.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Дорисовка ( по принципу симметрии).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Лабиринты.</a:t>
            </a:r>
          </a:p>
          <a:p>
            <a:pPr>
              <a:defRPr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Дидактические игры.</a:t>
            </a:r>
          </a:p>
          <a:p>
            <a:pPr marL="457200" indent="-457200">
              <a:buFont typeface="Arial" charset="0"/>
              <a:buChar char="•"/>
            </a:pPr>
            <a:endParaRPr lang="ru-RU" sz="3200" b="1" cap="none" spc="0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АРХИВчик\К СОБРАНИЮ МОТОРИКА\мастер-класс ум 15.05.2019\На Конкурс в доу\SAM_2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99194" cy="453279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:\АРХИВчик\К СОБРАНИЮ МОТОРИКА\Новая папка\SAM_72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-532" r="17050" b="1910"/>
          <a:stretch/>
        </p:blipFill>
        <p:spPr bwMode="auto">
          <a:xfrm>
            <a:off x="834542" y="332656"/>
            <a:ext cx="4042614" cy="324036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G:\АРХИВчик\К СОБРАНИЮ МОТОРИКА\мастер-класс ум 15.05.2019\На Конкурс в доу\20221116_095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/>
          <a:stretch/>
        </p:blipFill>
        <p:spPr bwMode="auto">
          <a:xfrm rot="5400000">
            <a:off x="4851861" y="2497060"/>
            <a:ext cx="3240361" cy="38081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АРХИВчик\К СОБРАНИЮ МОТОРИКА\мастер-класс ум 15.05.2019\На Конкурс в доу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5574" y="692696"/>
            <a:ext cx="3312368" cy="33123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:\АРХИВчик\К СОБРАНИЮ МОТОРИКА\Новая папка\SAM_72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28" y="3284984"/>
            <a:ext cx="4103324" cy="28083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:\АРХИВчик\К СОБРАНИЮ МОТОРИКА\Новая папка\SAM_72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033"/>
            <a:ext cx="4275825" cy="31683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8" name="Picture 2" descr="G:\АРХИВчик\К СОБРАНИЮ МОТОРИКА\мастер-класс ум 15.05.2019\На Конкурс в доу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5278"/>
          <a:stretch/>
        </p:blipFill>
        <p:spPr bwMode="auto">
          <a:xfrm rot="5400000">
            <a:off x="5110193" y="2263382"/>
            <a:ext cx="3463637" cy="374441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АРХИВчик\К СОБРАНИЮ МОТОРИКА\мастер-класс ум 15.05.2019\На Конкурс в доу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8419" y="596991"/>
            <a:ext cx="5112568" cy="51125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АРХИВчик\К СОБРАНИЮ МОТОРИКА\мастер-класс ум 15.05.2019\На Конкурс в доу\20221116_10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02" y="332656"/>
            <a:ext cx="3776610" cy="377661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АРХИВчик\К СОБРАНИЮ МОТОРИКА\мастер-класс ум 15.05.2019\На Конкурс в доу\20221116_100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3447"/>
            <a:ext cx="3627131" cy="399818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 descr="заикание.NET: Человечек Пенфил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605" y="1951322"/>
            <a:ext cx="4214842" cy="409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0582" y="2653462"/>
            <a:ext cx="3857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Уайлдер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Грейвс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Пенфилд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канадский ученый, нейрохирург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2922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АРХИВчик\К СОБРАНИЮ МОТОРИКА\мастер-класс ум 15.05.2019\На Конкурс в доу\20221115_1617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/>
          <a:stretch/>
        </p:blipFill>
        <p:spPr bwMode="auto">
          <a:xfrm rot="5400000">
            <a:off x="2312222" y="504202"/>
            <a:ext cx="5239636" cy="547260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АРХИВчик\К СОБРАНИЮ МОТОРИКА\мастер-класс ум 15.05.2019\На Конкурс в доу\20221116_101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048" y="2845652"/>
            <a:ext cx="3429000" cy="34290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:\АРХИВчик\К СОБРАНИЮ МОТОРИКА\Новая папка\SAM_72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7" y="476672"/>
            <a:ext cx="4275825" cy="31683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585" y="476672"/>
            <a:ext cx="3921927" cy="392192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119" y="2079204"/>
            <a:ext cx="4114881" cy="4114881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604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006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303145">
            <a:off x="2091957" y="2621100"/>
            <a:ext cx="4844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закрепления </a:t>
            </a:r>
          </a:p>
          <a:p>
            <a:pPr algn="ctr"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полученных навыков </a:t>
            </a:r>
          </a:p>
          <a:p>
            <a:pPr algn="ctr"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самостоятельной </a:t>
            </a:r>
          </a:p>
          <a:p>
            <a:pPr algn="ctr">
              <a:defRPr/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-331280" y="1191391"/>
            <a:ext cx="1714235" cy="1714873"/>
          </a:xfrm>
          <a:prstGeom prst="ellipse">
            <a:avLst/>
          </a:prstGeom>
          <a:gradFill rotWithShape="1">
            <a:gsLst>
              <a:gs pos="0">
                <a:srgbClr val="BCF2D7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gray">
          <a:xfrm>
            <a:off x="2888727" y="4654004"/>
            <a:ext cx="1687279" cy="1786866"/>
          </a:xfrm>
          <a:prstGeom prst="ellipse">
            <a:avLst/>
          </a:prstGeom>
          <a:gradFill rotWithShape="1">
            <a:gsLst>
              <a:gs pos="0">
                <a:srgbClr val="FFE7E7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gray">
          <a:xfrm>
            <a:off x="4576006" y="4603235"/>
            <a:ext cx="1652178" cy="1764759"/>
          </a:xfrm>
          <a:prstGeom prst="ellipse">
            <a:avLst/>
          </a:prstGeom>
          <a:gradFill rotWithShape="1">
            <a:gsLst>
              <a:gs pos="0">
                <a:srgbClr val="FFFFED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gray">
          <a:xfrm>
            <a:off x="5035143" y="260648"/>
            <a:ext cx="1643275" cy="1672125"/>
          </a:xfrm>
          <a:prstGeom prst="ellipse">
            <a:avLst/>
          </a:prstGeom>
          <a:gradFill rotWithShape="1">
            <a:gsLst>
              <a:gs pos="0">
                <a:srgbClr val="DDBBFF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635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gray">
          <a:xfrm>
            <a:off x="2311860" y="1384392"/>
            <a:ext cx="1629490" cy="1691289"/>
          </a:xfrm>
          <a:prstGeom prst="ellipse">
            <a:avLst/>
          </a:prstGeom>
          <a:gradFill rotWithShape="1">
            <a:gsLst>
              <a:gs pos="0">
                <a:srgbClr val="DDFFFF"/>
              </a:gs>
              <a:gs pos="100000">
                <a:srgbClr val="11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gray">
          <a:xfrm>
            <a:off x="1043608" y="4451397"/>
            <a:ext cx="1676641" cy="1665166"/>
          </a:xfrm>
          <a:prstGeom prst="ellipse">
            <a:avLst/>
          </a:prstGeom>
          <a:gradFill rotWithShape="1">
            <a:gsLst>
              <a:gs pos="0">
                <a:srgbClr val="DDFFFF"/>
              </a:gs>
              <a:gs pos="100000">
                <a:srgbClr val="11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gray">
          <a:xfrm>
            <a:off x="6583941" y="853613"/>
            <a:ext cx="1774342" cy="1786866"/>
          </a:xfrm>
          <a:prstGeom prst="ellipse">
            <a:avLst/>
          </a:prstGeom>
          <a:gradFill rotWithShape="1">
            <a:gsLst>
              <a:gs pos="0">
                <a:srgbClr val="FFE7E7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gray">
          <a:xfrm>
            <a:off x="6464782" y="2449798"/>
            <a:ext cx="1714235" cy="1714873"/>
          </a:xfrm>
          <a:prstGeom prst="ellipse">
            <a:avLst/>
          </a:prstGeom>
          <a:gradFill rotWithShape="1">
            <a:gsLst>
              <a:gs pos="0">
                <a:srgbClr val="BCF2D7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gray">
          <a:xfrm>
            <a:off x="423942" y="2826478"/>
            <a:ext cx="1764621" cy="1672125"/>
          </a:xfrm>
          <a:prstGeom prst="ellipse">
            <a:avLst/>
          </a:prstGeom>
          <a:gradFill rotWithShape="1">
            <a:gsLst>
              <a:gs pos="0">
                <a:srgbClr val="DDBBFF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635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>
            <a:off x="7895929" y="3666020"/>
            <a:ext cx="1562979" cy="1665166"/>
          </a:xfrm>
          <a:prstGeom prst="ellipse">
            <a:avLst/>
          </a:prstGeom>
          <a:gradFill rotWithShape="1">
            <a:gsLst>
              <a:gs pos="0">
                <a:srgbClr val="FFFFED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gray">
          <a:xfrm>
            <a:off x="3196536" y="-3454"/>
            <a:ext cx="1749602" cy="1750500"/>
          </a:xfrm>
          <a:prstGeom prst="ellipse">
            <a:avLst/>
          </a:prstGeom>
          <a:gradFill rotWithShape="1">
            <a:gsLst>
              <a:gs pos="0">
                <a:srgbClr val="FFFFED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pic>
        <p:nvPicPr>
          <p:cNvPr id="7170" name="Picture 2" descr="G:\АРХИВчик\К СОБРАНИЮ МОТОРИКА\мастер-класс ум 15.05.2019\На Конкурс в доу\16-11-2022_07-45-17\20221116_101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942" y="2768035"/>
            <a:ext cx="1885969" cy="1885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АРХИВчик\К СОБРАНИЮ МОТОРИКА\мастер-класс ум 15.05.2019\На Конкурс в доу\16-11-2022_07-45-17\20221116_10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9597" y="4708226"/>
            <a:ext cx="1747477" cy="174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АРХИВчик\К СОБРАНИЮ МОТОРИКА\мастер-класс ум 15.05.2019\На Конкурс в доу\16-11-2022_07-45-17\20221116_101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2672" y="3508279"/>
            <a:ext cx="1713650" cy="1713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АРХИВчик\К СОБРАНИЮ МОТОРИКА\мастер-класс ум 15.05.2019\На Конкурс в доу\16-11-2022_07-45-17\20221116_102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426">
            <a:off x="-417074" y="1212272"/>
            <a:ext cx="1885821" cy="1885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1243" y="0"/>
            <a:ext cx="1818265" cy="181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3329" y="929509"/>
            <a:ext cx="1777513" cy="177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020" y="2370021"/>
            <a:ext cx="1846996" cy="1846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2259933"/>
            <a:ext cx="1711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FF00"/>
                </a:solidFill>
                <a:latin typeface="+mn-lt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Мозаики,</a:t>
            </a:r>
          </a:p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шнуровки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G:\АРХИВчик\К СОБРАНИЮ МОТОРИКА\На Конкурс в доу\фото мелкая моторика\отдельные фото\20221118_0748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6106" y="281068"/>
            <a:ext cx="1972749" cy="197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87654" y="3679905"/>
            <a:ext cx="1361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Краски,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цветные   карандаши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gray">
          <a:xfrm>
            <a:off x="7998392" y="4418526"/>
            <a:ext cx="1500198" cy="6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81" tIns="37490" rIns="74981" bIns="374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+mn-lt"/>
              </a:rPr>
              <a:t>Трафареты,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+mn-lt"/>
              </a:rPr>
              <a:t>л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инейки, </a:t>
            </a:r>
          </a:p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+mn-lt"/>
              </a:rPr>
              <a:t>ножницы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7" name="Picture 3" descr="G:\АРХИВчик\К СОБРАНИЮ МОТОРИКА\На Конкурс в доу\фото мелкая моторика\отдельные фото\20221118_0749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708" y="4636281"/>
            <a:ext cx="1822312" cy="1822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4964584" y="1384392"/>
            <a:ext cx="1500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      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Раскраски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gray">
          <a:xfrm>
            <a:off x="6299972" y="4217017"/>
            <a:ext cx="1714235" cy="1714873"/>
          </a:xfrm>
          <a:prstGeom prst="ellipse">
            <a:avLst/>
          </a:prstGeom>
          <a:gradFill rotWithShape="1">
            <a:gsLst>
              <a:gs pos="0">
                <a:srgbClr val="BCF2D7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pic>
        <p:nvPicPr>
          <p:cNvPr id="1028" name="Picture 4" descr="G:\АРХИВчик\К СОБРАНИЮ МОТОРИКА\На Конкурс в доу\фото мелкая моторика\отдельные фото\20221118_0800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0520">
            <a:off x="6219303" y="4209188"/>
            <a:ext cx="1841364" cy="1841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23"/>
          <p:cNvSpPr>
            <a:spLocks noChangeArrowheads="1"/>
          </p:cNvSpPr>
          <p:nvPr/>
        </p:nvSpPr>
        <p:spPr bwMode="gray">
          <a:xfrm>
            <a:off x="755576" y="129344"/>
            <a:ext cx="1774342" cy="1786866"/>
          </a:xfrm>
          <a:prstGeom prst="ellipse">
            <a:avLst/>
          </a:prstGeom>
          <a:gradFill rotWithShape="1">
            <a:gsLst>
              <a:gs pos="0">
                <a:srgbClr val="FFE7E7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981" tIns="37490" rIns="74981" bIns="37490" anchor="ctr"/>
          <a:lstStyle/>
          <a:p>
            <a:pPr algn="ctr"/>
            <a:endParaRPr lang="ru-RU"/>
          </a:p>
        </p:txBody>
      </p:sp>
      <p:pic>
        <p:nvPicPr>
          <p:cNvPr id="1029" name="Picture 5" descr="G:\АРХИВчик\К СОБРАНИЮ МОТОРИКА\На Конкурс в доу\фото мелкая моторика\отдельные фото\20221118_08015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822" y="4498603"/>
            <a:ext cx="1974022" cy="1974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625672" y="5764691"/>
            <a:ext cx="1500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      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Су-</a:t>
            </a:r>
            <a:r>
              <a:rPr lang="ru-RU" b="1" dirty="0" err="1" smtClean="0">
                <a:solidFill>
                  <a:srgbClr val="FFFF00"/>
                </a:solidFill>
                <a:latin typeface="+mn-lt"/>
              </a:rPr>
              <a:t>Джок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027428" y="5547437"/>
            <a:ext cx="1548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      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Пальчиковые игры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415395" y="5319424"/>
            <a:ext cx="1500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      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Массажные мячи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52400" y="2412333"/>
            <a:ext cx="1711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FF00"/>
                </a:solidFill>
                <a:latin typeface="+mn-lt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Мозаики,</a:t>
            </a:r>
          </a:p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шнуровки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1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007" y="-1169099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84053" y="1700808"/>
            <a:ext cx="8401080" cy="232679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66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часть</a:t>
            </a:r>
          </a:p>
          <a:p>
            <a:pPr algn="ctr">
              <a:buNone/>
            </a:pPr>
            <a:r>
              <a:rPr lang="ru-RU" sz="6600" b="1" spc="50" dirty="0">
                <a:ln w="11430"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 ?!</a:t>
            </a: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5570" y="652793"/>
            <a:ext cx="7664844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«УТЮЖОК»</a:t>
            </a:r>
          </a:p>
          <a:p>
            <a:pPr lvl="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           </a:t>
            </a: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 я покачу</a:t>
            </a:r>
          </a:p>
          <a:p>
            <a:pPr lvl="0" indent="-342900" algn="ctr">
              <a:spcBef>
                <a:spcPct val="20000"/>
              </a:spcBef>
              <a:defRPr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Вправо, влево – как хочу.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892" t="8159" r="4892" b="6799"/>
          <a:stretch>
            <a:fillRect/>
          </a:stretch>
        </p:blipFill>
        <p:spPr bwMode="auto">
          <a:xfrm>
            <a:off x="3131840" y="3284984"/>
            <a:ext cx="3319778" cy="28050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8136904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«ДОБЫВАНИЕ ОГНЯ»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Добываем мы огонь,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Взяли палочку в ладонь.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Сильно палочку покрутим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огонь себе добудем.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08" b="2953"/>
          <a:stretch>
            <a:fillRect/>
          </a:stretch>
        </p:blipFill>
        <p:spPr bwMode="auto">
          <a:xfrm>
            <a:off x="3515099" y="4363129"/>
            <a:ext cx="2497059" cy="21961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3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3618" y="543178"/>
            <a:ext cx="4819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«ДОГОНЯЛОЧКА»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12776"/>
            <a:ext cx="6944765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Пальчики бегут вперёд,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 никто не отстаёт.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722" y="3356992"/>
            <a:ext cx="3390867" cy="26791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1079" y="620688"/>
            <a:ext cx="2853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«КАЧЕЛИ»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460" y="1556792"/>
            <a:ext cx="9577064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Покачаю вверх и вниз –</a:t>
            </a:r>
          </a:p>
          <a:p>
            <a:pPr marL="342900" marR="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Крепче, карандаш, </a:t>
            </a:r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держись</a:t>
            </a: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728" y="3482070"/>
            <a:ext cx="3280687" cy="26678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5669" y="692696"/>
            <a:ext cx="3218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«ВОЛЧОК»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00582"/>
            <a:ext cx="732656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столу круги катаю,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Карандаш не выпускаю.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44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1388" y="3462535"/>
            <a:ext cx="2880320" cy="27837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602" y="620097"/>
            <a:ext cx="8360366" cy="53707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Ум ребёнка находится </a:t>
            </a:r>
            <a:endParaRPr lang="ru-RU" sz="49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  <a:r>
              <a:rPr lang="ru-RU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кончиках его пальцев</a:t>
            </a:r>
            <a:r>
              <a:rPr lang="ru-RU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r>
              <a:rPr lang="ru-RU" sz="49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9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9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</a:t>
            </a:r>
            <a:r>
              <a:rPr lang="ru-RU" sz="49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600" b="1" i="1" cap="none" spc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В.А. </a:t>
            </a:r>
            <a:r>
              <a:rPr lang="ru-RU" sz="4600" b="1" i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Сухомлинский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Движение руки всегда тесно</a:t>
            </a:r>
          </a:p>
          <a:p>
            <a:pPr algn="ctr"/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связаны с речью </a:t>
            </a:r>
          </a:p>
          <a:p>
            <a:pPr algn="ctr"/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способствуют её развитию»</a:t>
            </a:r>
          </a:p>
          <a:p>
            <a:pPr algn="ctr"/>
            <a:r>
              <a:rPr lang="ru-RU" sz="49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4600" b="1" i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В.М.Бехтерев</a:t>
            </a:r>
            <a:r>
              <a:rPr lang="ru-RU" sz="4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2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006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620688"/>
            <a:ext cx="3538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«ЭСТАФЕТА»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1689" y="1368457"/>
            <a:ext cx="6030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карандаша каждому пальчику поочередно.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00" t="1375" r="5400" b="1375"/>
          <a:stretch>
            <a:fillRect/>
          </a:stretch>
        </p:blipFill>
        <p:spPr bwMode="auto">
          <a:xfrm>
            <a:off x="3374535" y="3526573"/>
            <a:ext cx="2764725" cy="25435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7758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28329"/>
            <a:ext cx="6984776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ПАЛЬЧИКОВЫЕ ИГРЫ</a:t>
            </a:r>
            <a:r>
              <a:rPr lang="ru-RU" sz="4000" b="1" u="sng" dirty="0">
                <a:solidFill>
                  <a:srgbClr val="FFFF00"/>
                </a:solidFill>
                <a:latin typeface="Times New Roman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4500" b="1" dirty="0">
                <a:solidFill>
                  <a:prstClr val="white"/>
                </a:solidFill>
                <a:latin typeface="Times New Roman"/>
              </a:rPr>
              <a:t> </a:t>
            </a: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Тили-</a:t>
            </a:r>
            <a:r>
              <a:rPr lang="ru-RU" sz="2600" b="1" dirty="0" err="1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тели</a:t>
            </a: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тили-</a:t>
            </a:r>
            <a:r>
              <a:rPr lang="ru-RU" sz="2600" b="1" dirty="0" err="1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тели</a:t>
            </a: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юга птицы прилетели!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Прилетел к нам скворушка –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Серенькое пёрышко.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Жаворонок, соловей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Торопились: кто скорей?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Цапля, лебедь, утка, стриж,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Аист, ласточка и чиж –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вернулись, прилетели,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звонкие запели!</a:t>
            </a: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1" y="908720"/>
            <a:ext cx="737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КИНЕЗИОЛОГИЯ –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4423" y="227687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НАУКА О РАЗВИТИИ ГОЛОВНОГО МОЗГА ЧЕРЕЗ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736693"/>
            <a:ext cx="7463752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КИНЕЗИОЛОГИЧЕСКИЕ УПРАЖНЕНИЯ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ЛАДОНЬ-КУЛАК-РЕБРО-ЛАДОНЬ </a:t>
            </a:r>
            <a:endParaRPr lang="ru-RU" sz="3200" b="1" dirty="0">
              <a:ln w="11430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200 упражнений для развития общей и мелкой мотор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285" y="3820820"/>
            <a:ext cx="6957139" cy="171173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Использование Су-</a:t>
            </a:r>
            <a:r>
              <a:rPr lang="ru-RU" sz="40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Джок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39393" y="1195789"/>
            <a:ext cx="8395866" cy="514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Ягоды</a:t>
            </a:r>
            <a:r>
              <a:rPr lang="ru-RU" sz="34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ln w="11430">
                  <a:solidFill>
                    <a:srgbClr val="7030A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 мизинца)</a:t>
            </a:r>
          </a:p>
          <a:p>
            <a:pPr>
              <a:buNone/>
            </a:pPr>
            <a:r>
              <a:rPr lang="ru-RU" sz="34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крыжовник, клюква, черника, брусника,</a:t>
            </a:r>
          </a:p>
          <a:p>
            <a:pPr marR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Малина, клубника, шиповник, смородина </a:t>
            </a:r>
            <a:endParaRPr lang="ru-RU" sz="3400" b="1" dirty="0" smtClean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земляника</a:t>
            </a:r>
            <a:endParaRPr lang="ru-RU" sz="34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Запомнил  ягоды я, </a:t>
            </a:r>
            <a:r>
              <a:rPr lang="ru-RU" sz="34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наконец. Что </a:t>
            </a: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значит ?</a:t>
            </a:r>
          </a:p>
          <a:p>
            <a:pPr algn="ctr">
              <a:buNone/>
            </a:pPr>
            <a:r>
              <a:rPr lang="ru-RU" sz="3400" b="1" i="1" dirty="0">
                <a:ln w="11430">
                  <a:solidFill>
                    <a:srgbClr val="7030A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Поднимаем плечи, удивляемся.</a:t>
            </a:r>
          </a:p>
          <a:p>
            <a:pPr marR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молодец ! </a:t>
            </a:r>
            <a:r>
              <a:rPr lang="ru-RU" sz="3400" b="1" i="1" dirty="0">
                <a:ln w="11430">
                  <a:solidFill>
                    <a:srgbClr val="7030A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Большой палец вытягиваем вперед.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76008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 Животные Севера»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Тепы – </a:t>
            </a:r>
            <a:r>
              <a:rPr lang="ru-RU" sz="4400" b="1" dirty="0" err="1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тяпы</a:t>
            </a: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тепы – </a:t>
            </a:r>
            <a:r>
              <a:rPr lang="ru-RU" sz="4400" b="1" dirty="0" err="1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тяпы</a:t>
            </a: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ласты , а не лапы.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тюленей ласты эти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4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Носят мамы, папы, дети.</a:t>
            </a:r>
          </a:p>
          <a:p>
            <a:pPr marL="342900" lvl="0" indent="-342900">
              <a:spcBef>
                <a:spcPct val="20000"/>
              </a:spcBef>
            </a:pPr>
            <a:endParaRPr lang="ru-RU" sz="44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4125" y="472135"/>
            <a:ext cx="7632848" cy="637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МАССАЖНЫЕ ШАРЫ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«Ёжик»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Катится колючий ежик,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ни головы , ни ножек.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ладошке бежит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пыхтит, пыхтит, пыхтит.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по пальчикам бежит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пыхтит, пыхтит, пыхтит.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Уходи колючий еж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1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темный лес, где ты живешь.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1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2068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ГРАФИЧЕСКИЕ ДИКТАНТЫ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C:\Documents and Settings\Admin\Local Settings\Temp\Rar$DI18.890\03.jpg"/>
          <p:cNvPicPr/>
          <p:nvPr/>
        </p:nvPicPr>
        <p:blipFill>
          <a:blip r:embed="rId3" cstate="print"/>
          <a:srcRect l="13819" t="55228" r="16544" b="21061"/>
          <a:stretch>
            <a:fillRect/>
          </a:stretch>
        </p:blipFill>
        <p:spPr bwMode="auto">
          <a:xfrm>
            <a:off x="3131839" y="1544018"/>
            <a:ext cx="2952329" cy="156791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\Rar$DI10.218\11.jpg"/>
          <p:cNvPicPr/>
          <p:nvPr/>
        </p:nvPicPr>
        <p:blipFill>
          <a:blip r:embed="rId4" cstate="print"/>
          <a:srcRect l="22785" t="35359" r="24153" b="27451"/>
          <a:stretch>
            <a:fillRect/>
          </a:stretch>
        </p:blipFill>
        <p:spPr bwMode="auto">
          <a:xfrm>
            <a:off x="5868144" y="3284984"/>
            <a:ext cx="2376264" cy="255758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Содержимое 3" descr="C:\Documents and Settings\Admin\Local Settings\Temp\Rar$DI01.703\10.jpg"/>
          <p:cNvPicPr>
            <a:picLocks/>
          </p:cNvPicPr>
          <p:nvPr/>
        </p:nvPicPr>
        <p:blipFill>
          <a:blip r:embed="rId5" cstate="print"/>
          <a:srcRect l="25413" t="34444" r="27970" b="25278"/>
          <a:stretch>
            <a:fillRect/>
          </a:stretch>
        </p:blipFill>
        <p:spPr bwMode="auto">
          <a:xfrm>
            <a:off x="1259632" y="3417406"/>
            <a:ext cx="2131640" cy="270516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815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РИСУЕМ  ДВУМЯ  РУКАМИ ОДНОВРЕМЕННО</a:t>
            </a:r>
          </a:p>
        </p:txBody>
      </p:sp>
      <p:pic>
        <p:nvPicPr>
          <p:cNvPr id="8" name="Picture 5" descr="C:\Users\1\Desktop\2021-05-16-004_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2"/>
          <a:stretch/>
        </p:blipFill>
        <p:spPr bwMode="auto">
          <a:xfrm>
            <a:off x="4355976" y="2081914"/>
            <a:ext cx="3974421" cy="3357483"/>
          </a:xfrm>
          <a:prstGeom prst="rect">
            <a:avLst/>
          </a:prstGeom>
          <a:ln w="762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Documents and Settings\Admin\Local Settings\Temp\Rar$DI07.328\0.page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1318675" y="2347067"/>
            <a:ext cx="2671714" cy="309634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592" y="1196752"/>
            <a:ext cx="6371360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«Истоки способностей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и дарований детей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находятся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 кончиках их пальцев»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</a:rPr>
              <a:t>          </a:t>
            </a:r>
            <a:r>
              <a:rPr lang="ru-RU" sz="40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2906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8841" y="529961"/>
            <a:ext cx="6438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54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61109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скоординированных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действий нервной, мышечной и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костной систем, часто в сочетании </a:t>
            </a:r>
            <a:b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со зрительной системой в </a:t>
            </a:r>
            <a:r>
              <a:rPr lang="ru-RU" sz="30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выполнении </a:t>
            </a:r>
          </a:p>
          <a:p>
            <a:pPr algn="ctr"/>
            <a:r>
              <a:rPr lang="ru-RU" sz="30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мелких и точных  движений   кистями</a:t>
            </a:r>
          </a:p>
          <a:p>
            <a:pPr algn="ctr"/>
            <a:r>
              <a:rPr lang="ru-RU" sz="30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пальцами рук и ног.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применении к моторным навыкам руки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пальцев часто используется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 «ловкость»</a:t>
            </a:r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2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2121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815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РЕФЛЕКСИЯ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6" name="Picture 2" descr="C:\Users\1\Desktop\78805f1297f0eeeb0a4aad782829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4154"/>
            <a:ext cx="3851920" cy="30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1213" y="2566644"/>
            <a:ext cx="324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узнала...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13774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ыло интересно...</a:t>
            </a:r>
            <a:endParaRPr lang="ru-RU" sz="2400" b="1" i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436" y="39008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я могу...</a:t>
            </a:r>
            <a:endParaRPr lang="ru-RU" sz="2400" b="1" i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46332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удивило...</a:t>
            </a:r>
            <a:endParaRPr lang="ru-RU" sz="2400" b="1" i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727" y="522920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получилось</a:t>
            </a:r>
            <a:r>
              <a:rPr lang="ru-RU" sz="2400" b="1" i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b="1" i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935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28956" y="1340768"/>
            <a:ext cx="8435280" cy="4561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Благодарю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за внимание и участие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50" normalizeH="0" baseline="0" noProof="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0328" y="548680"/>
            <a:ext cx="811532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6000" b="1" i="0" u="none" strike="noStrike" kern="1200" cap="none" spc="50" normalizeH="0" baseline="0" noProof="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50" normalizeH="0" baseline="0" noProof="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40261" y="1672444"/>
            <a:ext cx="75711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оптимально-эффективных условий для речевого развития и  коррекции речевых нарушений, укрепления здоровья детей через развитие мелкой моторики и координации движений рук.</a:t>
            </a:r>
          </a:p>
          <a:p>
            <a:pPr marL="0" algn="ctr"/>
            <a:endParaRPr lang="ru-RU" sz="36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2193" y="620688"/>
            <a:ext cx="672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РЕШАЕМ 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Воздействие на биологически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активные точки организма. </a:t>
            </a:r>
          </a:p>
          <a:p>
            <a:pPr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Улучшение координации  и точности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движений руки и глаза, гибкость рук, 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ритмичность.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Содействие нормализации речевой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функции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*Стимулирование речевых зон коры </a:t>
            </a:r>
          </a:p>
          <a:p>
            <a:pPr lvl="0" algn="ctr"/>
            <a:r>
              <a:rPr lang="ru-RU" sz="30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головного мозга .</a:t>
            </a:r>
          </a:p>
        </p:txBody>
      </p:sp>
    </p:spTree>
    <p:extLst>
      <p:ext uri="{BB962C8B-B14F-4D97-AF65-F5344CB8AC3E}">
        <p14:creationId xmlns:p14="http://schemas.microsoft.com/office/powerpoint/2010/main" val="3905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4" y="-1147007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404664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400" b="1" dirty="0">
                <a:solidFill>
                  <a:srgbClr val="00B050"/>
                </a:solidFill>
              </a:rPr>
              <a:t>     </a:t>
            </a: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 которого достаточно хорошо развита мелкая моторика</a:t>
            </a:r>
          </a:p>
          <a:p>
            <a:pPr algn="ctr">
              <a:spcBef>
                <a:spcPts val="2400"/>
              </a:spcBef>
            </a:pPr>
            <a:endParaRPr lang="ru-RU" sz="3200" b="1" dirty="0" smtClean="0">
              <a:ln>
                <a:solidFill>
                  <a:srgbClr val="134D19"/>
                </a:solidFill>
              </a:ln>
              <a:solidFill>
                <a:srgbClr val="FFFF00"/>
              </a:solidFill>
            </a:endParaRPr>
          </a:p>
          <a:p>
            <a:pPr algn="ctr"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умеет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логически рассуждать;</a:t>
            </a:r>
          </a:p>
          <a:p>
            <a:pPr algn="ctr"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высокий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развития памяти, внимания и связной речи.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29124" y="2438663"/>
            <a:ext cx="428628" cy="7640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6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9289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Трудности при недостатках</a:t>
            </a:r>
          </a:p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развития </a:t>
            </a:r>
          </a:p>
          <a:p>
            <a:pPr algn="ctr"/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мелкой моторики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8934" y="1983840"/>
            <a:ext cx="7358115" cy="410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indent="-4572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способны провести прямую линию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(вертикальную, горизонтальную).</a:t>
            </a:r>
          </a:p>
          <a:p>
            <a:pPr marR="0" lvl="0" indent="-4572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Испытывают трудность формирования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правильной траектории движений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выполнении графического элемента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(цифры, геометрической фигуры).</a:t>
            </a:r>
          </a:p>
          <a:p>
            <a:pPr marR="0" lvl="0" indent="-4572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Отсутствует желание рисовать, лепить,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заниматься ручным трудом.</a:t>
            </a:r>
          </a:p>
        </p:txBody>
      </p:sp>
    </p:spTree>
    <p:extLst>
      <p:ext uri="{BB962C8B-B14F-4D97-AF65-F5344CB8AC3E}">
        <p14:creationId xmlns:p14="http://schemas.microsoft.com/office/powerpoint/2010/main" val="28234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c80c791de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992" y="-1147005"/>
            <a:ext cx="6858001" cy="91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4785" y="427968"/>
            <a:ext cx="796641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 мелкой моторики </a:t>
            </a:r>
          </a:p>
          <a:p>
            <a:pPr algn="ctr">
              <a:spcBef>
                <a:spcPts val="2400"/>
              </a:spcBef>
            </a:pPr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всего организма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1182" y="2552863"/>
            <a:ext cx="566187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571500" algn="ctr">
              <a:buFont typeface="Wingdings" pitchFamily="2" charset="2"/>
              <a:buChar char="ü"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головного мозга</a:t>
            </a:r>
          </a:p>
          <a:p>
            <a:pPr indent="-571500" algn="ctr">
              <a:buFont typeface="Wingdings" pitchFamily="2" charset="2"/>
              <a:buChar char="ü"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желудка</a:t>
            </a:r>
          </a:p>
          <a:p>
            <a:pPr indent="-571500" algn="ctr">
              <a:buFont typeface="Wingdings" pitchFamily="2" charset="2"/>
              <a:buChar char="ü"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кишечника</a:t>
            </a:r>
          </a:p>
          <a:p>
            <a:pPr indent="-571500" algn="ctr">
              <a:buFont typeface="Wingdings" pitchFamily="2" charset="2"/>
              <a:buChar char="ü"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печени и </a:t>
            </a:r>
            <a:r>
              <a:rPr lang="ru-RU" sz="36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почек</a:t>
            </a:r>
          </a:p>
          <a:p>
            <a:pPr indent="-571500" algn="ctr">
              <a:buFont typeface="Wingdings" pitchFamily="2" charset="2"/>
              <a:buChar char="ü"/>
            </a:pP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сердца</a:t>
            </a:r>
          </a:p>
        </p:txBody>
      </p:sp>
      <p:pic>
        <p:nvPicPr>
          <p:cNvPr id="7" name="Содержимое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1" t="2734" r="31842" b="52414"/>
          <a:stretch>
            <a:fillRect/>
          </a:stretch>
        </p:blipFill>
        <p:spPr bwMode="auto">
          <a:xfrm>
            <a:off x="6566195" y="2552863"/>
            <a:ext cx="2581672" cy="35989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8" name="Прямая со стрелкой 7"/>
          <p:cNvCxnSpPr/>
          <p:nvPr/>
        </p:nvCxnSpPr>
        <p:spPr>
          <a:xfrm>
            <a:off x="6413385" y="2924944"/>
            <a:ext cx="606887" cy="1059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084168" y="2749768"/>
            <a:ext cx="1643074" cy="71438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13385" y="2794554"/>
            <a:ext cx="1601148" cy="126889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409227" y="3106959"/>
            <a:ext cx="1875680" cy="140216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80112" y="3526492"/>
            <a:ext cx="3155527" cy="155869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691</Words>
  <Application>Microsoft Office PowerPoint</Application>
  <PresentationFormat>Экран (4:3)</PresentationFormat>
  <Paragraphs>183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104</cp:revision>
  <dcterms:created xsi:type="dcterms:W3CDTF">2019-10-20T12:05:17Z</dcterms:created>
  <dcterms:modified xsi:type="dcterms:W3CDTF">2022-11-20T12:22:31Z</dcterms:modified>
</cp:coreProperties>
</file>