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8" r:id="rId2"/>
    <p:sldId id="260" r:id="rId3"/>
    <p:sldId id="259" r:id="rId4"/>
    <p:sldId id="289" r:id="rId5"/>
    <p:sldId id="261" r:id="rId6"/>
    <p:sldId id="262" r:id="rId7"/>
    <p:sldId id="263" r:id="rId8"/>
    <p:sldId id="290" r:id="rId9"/>
    <p:sldId id="291" r:id="rId10"/>
    <p:sldId id="292" r:id="rId11"/>
    <p:sldId id="264" r:id="rId12"/>
    <p:sldId id="265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77" r:id="rId24"/>
    <p:sldId id="266" r:id="rId25"/>
    <p:sldId id="275" r:id="rId26"/>
    <p:sldId id="271" r:id="rId27"/>
    <p:sldId id="294" r:id="rId28"/>
    <p:sldId id="278" r:id="rId29"/>
    <p:sldId id="273" r:id="rId30"/>
  </p:sldIdLst>
  <p:sldSz cx="9144000" cy="6858000" type="screen4x3"/>
  <p:notesSz cx="6858000" cy="9144000"/>
  <p:custDataLst>
    <p:tags r:id="rId3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99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51.wmf"/><Relationship Id="rId4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28.wmf"/><Relationship Id="rId1" Type="http://schemas.openxmlformats.org/officeDocument/2006/relationships/image" Target="../media/image31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9.wmf"/><Relationship Id="rId4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8B890-D651-437C-81FB-EA101C3D44F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04E1A-16EA-4EEF-AA9E-1856783191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025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09426-2387-41A2-AF67-B74CA4F13DE8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59D8B-9431-406A-BD70-5890997782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392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D0B96-C069-4193-A6A7-3DB7CD7E94AE}" type="slidenum">
              <a:rPr lang="ru-RU"/>
              <a:pPr/>
              <a:t>13</a:t>
            </a:fld>
            <a:endParaRPr 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Математика 5 класс. Н.Я.Виленкин.  № 860.</a:t>
            </a:r>
          </a:p>
        </p:txBody>
      </p:sp>
    </p:spTree>
    <p:extLst>
      <p:ext uri="{BB962C8B-B14F-4D97-AF65-F5344CB8AC3E}">
        <p14:creationId xmlns:p14="http://schemas.microsoft.com/office/powerpoint/2010/main" val="219836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299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432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674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263DF1-25E5-4F9E-90A9-4F24CD47535F}" type="slidenum">
              <a:rPr lang="ru-RU"/>
              <a:pPr/>
              <a:t>14</a:t>
            </a:fld>
            <a:endParaRPr 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304285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6857D-1241-42E1-BAE7-CA1F379F3416}" type="slidenum">
              <a:rPr lang="ru-RU"/>
              <a:pPr/>
              <a:t>15</a:t>
            </a:fld>
            <a:endParaRPr 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2108505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C58C30-DAAE-4C08-8B27-A6A975711C5C}" type="slidenum">
              <a:rPr lang="ru-RU"/>
              <a:pPr/>
              <a:t>16</a:t>
            </a:fld>
            <a:endParaRPr 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3978203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2FB0F-16CE-408B-B870-EF5DEB71737D}" type="slidenum">
              <a:rPr lang="ru-RU"/>
              <a:pPr/>
              <a:t>17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dirty="0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4001575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8BFE0-6D11-48AA-80C7-E120494AEFEC}" type="slidenum">
              <a:rPr lang="ru-RU"/>
              <a:pPr/>
              <a:t>18</a:t>
            </a:fld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3605819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BE0F9-FA91-476D-A16B-A1FAA8CF4532}" type="slidenum">
              <a:rPr lang="ru-RU"/>
              <a:pPr/>
              <a:t>19</a:t>
            </a:fld>
            <a:endParaRPr 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Пригласите к компьютеру ученика</a:t>
            </a:r>
          </a:p>
        </p:txBody>
      </p:sp>
    </p:spTree>
    <p:extLst>
      <p:ext uri="{BB962C8B-B14F-4D97-AF65-F5344CB8AC3E}">
        <p14:creationId xmlns:p14="http://schemas.microsoft.com/office/powerpoint/2010/main" val="1592691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139731-FC8D-42B5-84E2-1623522A73D6}" type="slidenum">
              <a:rPr lang="ru-RU"/>
              <a:pPr/>
              <a:t>20</a:t>
            </a:fld>
            <a:endParaRPr 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Математика 5 класс. Н.Я.Виленкин.  № 860.</a:t>
            </a:r>
          </a:p>
        </p:txBody>
      </p:sp>
    </p:spTree>
    <p:extLst>
      <p:ext uri="{BB962C8B-B14F-4D97-AF65-F5344CB8AC3E}">
        <p14:creationId xmlns:p14="http://schemas.microsoft.com/office/powerpoint/2010/main" val="222075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6FAFEB-A3A6-4546-A63D-E5B7C90A4857}" type="slidenum">
              <a:rPr lang="ru-RU"/>
              <a:pPr/>
              <a:t>21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Математика 5 класс. Н.Я.Виленкин.  № 860.</a:t>
            </a:r>
          </a:p>
        </p:txBody>
      </p:sp>
    </p:spTree>
    <p:extLst>
      <p:ext uri="{BB962C8B-B14F-4D97-AF65-F5344CB8AC3E}">
        <p14:creationId xmlns:p14="http://schemas.microsoft.com/office/powerpoint/2010/main" val="187879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1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8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22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390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6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59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77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23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0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837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F30D1-A337-46BB-A0EA-50A9850B5CA3}" type="datetimeFigureOut">
              <a:rPr lang="ru-RU" smtClean="0"/>
              <a:t>30.06.2022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5A55D-8551-4FF9-A9E2-97399310A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7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0.wmf"/><Relationship Id="rId5" Type="http://schemas.openxmlformats.org/officeDocument/2006/relationships/image" Target="../media/image27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1.wmf"/><Relationship Id="rId5" Type="http://schemas.openxmlformats.org/officeDocument/2006/relationships/image" Target="../media/image38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4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48.wmf"/><Relationship Id="rId5" Type="http://schemas.openxmlformats.org/officeDocument/2006/relationships/image" Target="../media/image45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50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54.wmf"/><Relationship Id="rId5" Type="http://schemas.openxmlformats.org/officeDocument/2006/relationships/image" Target="../media/image51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5.bin"/><Relationship Id="rId9" Type="http://schemas.openxmlformats.org/officeDocument/2006/relationships/image" Target="../media/image5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63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177" y="476672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584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Вычисли устно:</a:t>
            </a:r>
            <a:endParaRPr lang="ru-RU" b="1" i="1" dirty="0">
              <a:solidFill>
                <a:srgbClr val="584F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0467326">
            <a:off x="623149" y="3071944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3</a:t>
            </a:r>
            <a:r>
              <a:rPr lang="ru-RU" sz="3200" b="1" baseline="30000" dirty="0" smtClean="0"/>
              <a:t>3</a:t>
            </a:r>
            <a:r>
              <a:rPr lang="ru-RU" sz="3200" b="1" dirty="0" smtClean="0"/>
              <a:t>·2</a:t>
            </a:r>
            <a:endParaRPr lang="ru-RU" sz="3200" b="1" dirty="0"/>
          </a:p>
        </p:txBody>
      </p:sp>
      <p:cxnSp>
        <p:nvCxnSpPr>
          <p:cNvPr id="7" name="Прямая со стрелкой 6"/>
          <p:cNvCxnSpPr>
            <a:stCxn id="4" idx="3"/>
          </p:cNvCxnSpPr>
          <p:nvPr/>
        </p:nvCxnSpPr>
        <p:spPr>
          <a:xfrm flipV="1">
            <a:off x="2234790" y="2852936"/>
            <a:ext cx="825042" cy="3471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059832" y="2456892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54</a:t>
            </a:r>
            <a:endParaRPr lang="ru-RU" sz="32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4716016" y="2774468"/>
            <a:ext cx="1008112" cy="784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732016" y="2378424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60</a:t>
            </a:r>
            <a:endParaRPr lang="ru-RU" sz="32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48264" y="3529268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420</a:t>
            </a:r>
            <a:endParaRPr lang="ru-RU" sz="32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20525" y="4401108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335717" y="4797152"/>
            <a:ext cx="165618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?</a:t>
            </a:r>
            <a:endParaRPr lang="ru-RU" sz="3200" b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3991901" y="4941168"/>
            <a:ext cx="1028624" cy="1068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6676710" y="4321356"/>
            <a:ext cx="1207658" cy="619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6" idx="3"/>
          </p:cNvCxnSpPr>
          <p:nvPr/>
        </p:nvCxnSpPr>
        <p:spPr>
          <a:xfrm>
            <a:off x="7388200" y="2774468"/>
            <a:ext cx="784200" cy="75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4847332" y="1986264"/>
            <a:ext cx="7120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+6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780859" y="2340207"/>
            <a:ext cx="5950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·7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055093" y="4631262"/>
            <a:ext cx="11464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-419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75256" y="5193196"/>
            <a:ext cx="598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:5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9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старых записях найдены такие названия дробей:</a:t>
            </a:r>
          </a:p>
        </p:txBody>
      </p:sp>
      <p:pic>
        <p:nvPicPr>
          <p:cNvPr id="17413" name="Picture 5" descr="Mest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700213"/>
            <a:ext cx="3730625" cy="454183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7414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971550" y="1628775"/>
          <a:ext cx="914400" cy="496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Формула" r:id="rId4" imgW="342720" imgH="2819160" progId="Equation.3">
                  <p:embed/>
                </p:oleObj>
              </mc:Choice>
              <mc:Fallback>
                <p:oleObj name="Формула" r:id="rId4" imgW="342720" imgH="2819160" progId="Equation.3">
                  <p:embed/>
                  <p:pic>
                    <p:nvPicPr>
                      <p:cNvPr id="174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628775"/>
                        <a:ext cx="914400" cy="496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2124075" y="1773238"/>
            <a:ext cx="2592388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u="none">
                <a:effectLst/>
              </a:rPr>
              <a:t>Половина, полтина</a:t>
            </a:r>
          </a:p>
          <a:p>
            <a:pPr>
              <a:spcBef>
                <a:spcPct val="50000"/>
              </a:spcBef>
            </a:pPr>
            <a:r>
              <a:rPr lang="ru-RU" sz="2800" u="none">
                <a:effectLst/>
              </a:rPr>
              <a:t>Четь</a:t>
            </a:r>
          </a:p>
          <a:p>
            <a:pPr>
              <a:spcBef>
                <a:spcPct val="50000"/>
              </a:spcBef>
            </a:pPr>
            <a:endParaRPr lang="ru-RU" sz="1200" u="none">
              <a:effectLst/>
            </a:endParaRPr>
          </a:p>
          <a:p>
            <a:pPr>
              <a:spcBef>
                <a:spcPct val="50000"/>
              </a:spcBef>
            </a:pPr>
            <a:r>
              <a:rPr lang="ru-RU" sz="2800" u="none">
                <a:effectLst/>
              </a:rPr>
              <a:t>Треть</a:t>
            </a:r>
          </a:p>
          <a:p>
            <a:pPr>
              <a:spcBef>
                <a:spcPct val="50000"/>
              </a:spcBef>
            </a:pPr>
            <a:endParaRPr lang="ru-RU" u="none">
              <a:effectLst/>
            </a:endParaRPr>
          </a:p>
          <a:p>
            <a:pPr>
              <a:spcBef>
                <a:spcPct val="50000"/>
              </a:spcBef>
            </a:pPr>
            <a:r>
              <a:rPr lang="ru-RU" sz="2800" u="none">
                <a:effectLst/>
              </a:rPr>
              <a:t>Полчеть</a:t>
            </a:r>
          </a:p>
          <a:p>
            <a:pPr>
              <a:spcBef>
                <a:spcPct val="50000"/>
              </a:spcBef>
            </a:pPr>
            <a:endParaRPr lang="ru-RU" sz="1400" u="none">
              <a:effectLst/>
            </a:endParaRPr>
          </a:p>
          <a:p>
            <a:pPr>
              <a:spcBef>
                <a:spcPct val="50000"/>
              </a:spcBef>
            </a:pPr>
            <a:r>
              <a:rPr lang="ru-RU" sz="2800" u="none">
                <a:effectLst/>
              </a:rPr>
              <a:t>Полтреть</a:t>
            </a:r>
          </a:p>
        </p:txBody>
      </p:sp>
    </p:spTree>
    <p:extLst>
      <p:ext uri="{BB962C8B-B14F-4D97-AF65-F5344CB8AC3E}">
        <p14:creationId xmlns:p14="http://schemas.microsoft.com/office/powerpoint/2010/main" val="3678635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При чтении дробей надо помнить: числитель дроби – количественное числительное женского рода (одна, две, восемь ), а знаменатель – порядковое числительное (седьмая, сотая, двести тридцатая и т.д.)</a:t>
            </a:r>
          </a:p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Например:           -     одна пятая; </a:t>
            </a:r>
          </a:p>
          <a:p>
            <a:pPr>
              <a:buNone/>
            </a:pPr>
            <a:endParaRPr lang="ru-RU" sz="3500" b="1" dirty="0" smtClean="0">
              <a:cs typeface="Times New Roman" pitchFamily="18" charset="0"/>
            </a:endParaRPr>
          </a:p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                                -  две шестых;</a:t>
            </a:r>
          </a:p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 </a:t>
            </a:r>
          </a:p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                               - восемьдесят три</a:t>
            </a:r>
          </a:p>
          <a:p>
            <a:pPr>
              <a:buNone/>
            </a:pPr>
            <a:r>
              <a:rPr lang="ru-RU" sz="3500" b="1" dirty="0" smtClean="0">
                <a:cs typeface="Times New Roman" pitchFamily="18" charset="0"/>
              </a:rPr>
              <a:t>                                   сто пятьдесят вторых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3214686"/>
            <a:ext cx="3429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000504"/>
            <a:ext cx="314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4929198"/>
            <a:ext cx="6000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7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1"/>
            <a:ext cx="8229600" cy="5552736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</a:p>
          <a:p>
            <a:pPr algn="ctr">
              <a:buNone/>
            </a:pPr>
            <a:r>
              <a:rPr lang="ru-RU" b="1" dirty="0" smtClean="0"/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Прочитайте дроби. </a:t>
            </a:r>
          </a:p>
          <a:p>
            <a:pPr>
              <a:buNone/>
            </a:pPr>
            <a:endParaRPr lang="ru-RU" b="1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339066">
            <a:off x="670679" y="2271918"/>
            <a:ext cx="752712" cy="105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3889">
            <a:off x="2801390" y="2274151"/>
            <a:ext cx="721913" cy="11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0298" y="2420888"/>
            <a:ext cx="631032" cy="126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2630" y="2522676"/>
            <a:ext cx="690564" cy="123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608110">
            <a:off x="1500166" y="4258046"/>
            <a:ext cx="682627" cy="1194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384749">
            <a:off x="3411421" y="4474907"/>
            <a:ext cx="741364" cy="115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0899126">
            <a:off x="5143504" y="4567506"/>
            <a:ext cx="635336" cy="102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272533">
            <a:off x="7072330" y="4799286"/>
            <a:ext cx="571504" cy="10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782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88098" name="Object 2"/>
          <p:cNvGraphicFramePr>
            <a:graphicFrameLocks noChangeAspect="1"/>
          </p:cNvGraphicFramePr>
          <p:nvPr/>
        </p:nvGraphicFramePr>
        <p:xfrm>
          <a:off x="6324600" y="234950"/>
          <a:ext cx="56356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Формула" r:id="rId4" imgW="152280" imgH="393480" progId="Equation.3">
                  <p:embed/>
                </p:oleObj>
              </mc:Choice>
              <mc:Fallback>
                <p:oleObj name="Формула" r:id="rId4" imgW="152280" imgH="393480" progId="Equation.3">
                  <p:embed/>
                  <p:pic>
                    <p:nvPicPr>
                      <p:cNvPr id="3880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34950"/>
                        <a:ext cx="563563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099" name="Object 3"/>
          <p:cNvGraphicFramePr>
            <a:graphicFrameLocks noChangeAspect="1"/>
          </p:cNvGraphicFramePr>
          <p:nvPr/>
        </p:nvGraphicFramePr>
        <p:xfrm>
          <a:off x="7302500" y="2222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3880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00" y="2222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1" name="Object 5"/>
          <p:cNvGraphicFramePr>
            <a:graphicFrameLocks noChangeAspect="1"/>
          </p:cNvGraphicFramePr>
          <p:nvPr/>
        </p:nvGraphicFramePr>
        <p:xfrm>
          <a:off x="8126413" y="1841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Формула" r:id="rId8" imgW="139680" imgH="393480" progId="Equation.3">
                  <p:embed/>
                </p:oleObj>
              </mc:Choice>
              <mc:Fallback>
                <p:oleObj name="Формула" r:id="rId8" imgW="139680" imgH="393480" progId="Equation.3">
                  <p:embed/>
                  <p:pic>
                    <p:nvPicPr>
                      <p:cNvPr id="388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413" y="1841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/>
              <a:t>Какая часть фигуры закрашена?</a:t>
            </a:r>
          </a:p>
        </p:txBody>
      </p:sp>
      <p:sp>
        <p:nvSpPr>
          <p:cNvPr id="5127" name="AutoShape 11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8" name="Rectangle 176"/>
          <p:cNvSpPr>
            <a:spLocks noChangeArrowheads="1"/>
          </p:cNvSpPr>
          <p:nvPr/>
        </p:nvSpPr>
        <p:spPr bwMode="auto">
          <a:xfrm>
            <a:off x="952500" y="3136900"/>
            <a:ext cx="3124200" cy="27432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2019300" y="3136900"/>
            <a:ext cx="1054100" cy="2781300"/>
            <a:chOff x="1272" y="1976"/>
            <a:chExt cx="664" cy="1752"/>
          </a:xfrm>
        </p:grpSpPr>
        <p:sp>
          <p:nvSpPr>
            <p:cNvPr id="5131" name="Line 177"/>
            <p:cNvSpPr>
              <a:spLocks noChangeShapeType="1"/>
            </p:cNvSpPr>
            <p:nvPr/>
          </p:nvSpPr>
          <p:spPr bwMode="auto">
            <a:xfrm>
              <a:off x="1272" y="1984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32" name="Line 179"/>
            <p:cNvSpPr>
              <a:spLocks noChangeShapeType="1"/>
            </p:cNvSpPr>
            <p:nvPr/>
          </p:nvSpPr>
          <p:spPr bwMode="auto">
            <a:xfrm>
              <a:off x="1936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88276" name="Freeform 180"/>
          <p:cNvSpPr>
            <a:spLocks/>
          </p:cNvSpPr>
          <p:nvPr/>
        </p:nvSpPr>
        <p:spPr bwMode="auto">
          <a:xfrm>
            <a:off x="952500" y="3136900"/>
            <a:ext cx="1066800" cy="2755900"/>
          </a:xfrm>
          <a:custGeom>
            <a:avLst/>
            <a:gdLst>
              <a:gd name="T0" fmla="*/ 0 w 672"/>
              <a:gd name="T1" fmla="*/ 0 h 1736"/>
              <a:gd name="T2" fmla="*/ 672 w 672"/>
              <a:gd name="T3" fmla="*/ 0 h 1736"/>
              <a:gd name="T4" fmla="*/ 672 w 672"/>
              <a:gd name="T5" fmla="*/ 1736 h 1736"/>
              <a:gd name="T6" fmla="*/ 0 w 672"/>
              <a:gd name="T7" fmla="*/ 1720 h 1736"/>
              <a:gd name="T8" fmla="*/ 0 w 672"/>
              <a:gd name="T9" fmla="*/ 0 h 1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1736"/>
              <a:gd name="T17" fmla="*/ 672 w 672"/>
              <a:gd name="T18" fmla="*/ 1736 h 1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1736">
                <a:moveTo>
                  <a:pt x="0" y="0"/>
                </a:moveTo>
                <a:lnTo>
                  <a:pt x="672" y="0"/>
                </a:lnTo>
                <a:lnTo>
                  <a:pt x="672" y="1736"/>
                </a:lnTo>
                <a:lnTo>
                  <a:pt x="0" y="17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88100" name="Object 4"/>
          <p:cNvGraphicFramePr>
            <a:graphicFrameLocks noChangeAspect="1"/>
          </p:cNvGraphicFramePr>
          <p:nvPr/>
        </p:nvGraphicFramePr>
        <p:xfrm>
          <a:off x="5381625" y="222250"/>
          <a:ext cx="53657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Формула" r:id="rId10" imgW="139680" imgH="393480" progId="Equation.3">
                  <p:embed/>
                </p:oleObj>
              </mc:Choice>
              <mc:Fallback>
                <p:oleObj name="Формула" r:id="rId10" imgW="139680" imgH="393480" progId="Equation.3">
                  <p:embed/>
                  <p:pic>
                    <p:nvPicPr>
                      <p:cNvPr id="3881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222250"/>
                        <a:ext cx="536575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70669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8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45694 0.507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47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10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8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09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8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388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09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8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88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101"/>
                  </p:tgtEl>
                </p:cond>
              </p:nextCondLst>
            </p:seq>
          </p:childTnLst>
        </p:cTn>
      </p:par>
    </p:tnLst>
    <p:bldLst>
      <p:bldP spid="3882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50" name="Rectangle 7"/>
          <p:cNvSpPr>
            <a:spLocks noChangeArrowheads="1"/>
          </p:cNvSpPr>
          <p:nvPr/>
        </p:nvSpPr>
        <p:spPr bwMode="auto">
          <a:xfrm>
            <a:off x="952500" y="3136900"/>
            <a:ext cx="5067300" cy="27432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4250" name="Freeform 10"/>
          <p:cNvSpPr>
            <a:spLocks/>
          </p:cNvSpPr>
          <p:nvPr/>
        </p:nvSpPr>
        <p:spPr bwMode="auto">
          <a:xfrm>
            <a:off x="952500" y="3136900"/>
            <a:ext cx="2108200" cy="2755900"/>
          </a:xfrm>
          <a:custGeom>
            <a:avLst/>
            <a:gdLst>
              <a:gd name="T0" fmla="*/ 0 w 672"/>
              <a:gd name="T1" fmla="*/ 0 h 1736"/>
              <a:gd name="T2" fmla="*/ 672 w 672"/>
              <a:gd name="T3" fmla="*/ 0 h 1736"/>
              <a:gd name="T4" fmla="*/ 672 w 672"/>
              <a:gd name="T5" fmla="*/ 1736 h 1736"/>
              <a:gd name="T6" fmla="*/ 0 w 672"/>
              <a:gd name="T7" fmla="*/ 1720 h 1736"/>
              <a:gd name="T8" fmla="*/ 0 w 672"/>
              <a:gd name="T9" fmla="*/ 0 h 1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1736"/>
              <a:gd name="T17" fmla="*/ 672 w 672"/>
              <a:gd name="T18" fmla="*/ 1736 h 1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1736">
                <a:moveTo>
                  <a:pt x="0" y="0"/>
                </a:moveTo>
                <a:lnTo>
                  <a:pt x="672" y="0"/>
                </a:lnTo>
                <a:lnTo>
                  <a:pt x="672" y="1736"/>
                </a:lnTo>
                <a:lnTo>
                  <a:pt x="0" y="17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4242" name="Object 2"/>
          <p:cNvGraphicFramePr>
            <a:graphicFrameLocks noChangeAspect="1"/>
          </p:cNvGraphicFramePr>
          <p:nvPr/>
        </p:nvGraphicFramePr>
        <p:xfrm>
          <a:off x="6373813" y="285750"/>
          <a:ext cx="515937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Формула" r:id="rId4" imgW="139680" imgH="393480" progId="Equation.3">
                  <p:embed/>
                </p:oleObj>
              </mc:Choice>
              <mc:Fallback>
                <p:oleObj name="Формула" r:id="rId4" imgW="139680" imgH="393480" progId="Equation.3">
                  <p:embed/>
                  <p:pic>
                    <p:nvPicPr>
                      <p:cNvPr id="394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285750"/>
                        <a:ext cx="515937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4243" name="Object 3"/>
          <p:cNvGraphicFramePr>
            <a:graphicFrameLocks noChangeAspect="1"/>
          </p:cNvGraphicFramePr>
          <p:nvPr/>
        </p:nvGraphicFramePr>
        <p:xfrm>
          <a:off x="7277100" y="1968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394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7100" y="1968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4244" name="Object 4"/>
          <p:cNvGraphicFramePr>
            <a:graphicFrameLocks noChangeAspect="1"/>
          </p:cNvGraphicFramePr>
          <p:nvPr/>
        </p:nvGraphicFramePr>
        <p:xfrm>
          <a:off x="5383213" y="2603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Формула" r:id="rId8" imgW="139680" imgH="393480" progId="Equation.3">
                  <p:embed/>
                </p:oleObj>
              </mc:Choice>
              <mc:Fallback>
                <p:oleObj name="Формула" r:id="rId8" imgW="139680" imgH="393480" progId="Equation.3">
                  <p:embed/>
                  <p:pic>
                    <p:nvPicPr>
                      <p:cNvPr id="39424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3213" y="2603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6153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94251" name="Object 11"/>
          <p:cNvGraphicFramePr>
            <a:graphicFrameLocks noChangeAspect="1"/>
          </p:cNvGraphicFramePr>
          <p:nvPr/>
        </p:nvGraphicFramePr>
        <p:xfrm>
          <a:off x="8215313" y="209550"/>
          <a:ext cx="5857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Формула" r:id="rId10" imgW="152280" imgH="393480" progId="Equation.3">
                  <p:embed/>
                </p:oleObj>
              </mc:Choice>
              <mc:Fallback>
                <p:oleObj name="Формула" r:id="rId10" imgW="152280" imgH="393480" progId="Equation.3">
                  <p:embed/>
                  <p:pic>
                    <p:nvPicPr>
                      <p:cNvPr id="3942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313" y="209550"/>
                        <a:ext cx="5857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019300" y="3136900"/>
            <a:ext cx="3022600" cy="2781300"/>
            <a:chOff x="1272" y="1976"/>
            <a:chExt cx="1904" cy="1752"/>
          </a:xfrm>
        </p:grpSpPr>
        <p:sp>
          <p:nvSpPr>
            <p:cNvPr id="6155" name="Line 8"/>
            <p:cNvSpPr>
              <a:spLocks noChangeShapeType="1"/>
            </p:cNvSpPr>
            <p:nvPr/>
          </p:nvSpPr>
          <p:spPr bwMode="auto">
            <a:xfrm>
              <a:off x="1272" y="1984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Line 9"/>
            <p:cNvSpPr>
              <a:spLocks noChangeShapeType="1"/>
            </p:cNvSpPr>
            <p:nvPr/>
          </p:nvSpPr>
          <p:spPr bwMode="auto">
            <a:xfrm>
              <a:off x="1936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7" name="Line 12"/>
            <p:cNvSpPr>
              <a:spLocks noChangeShapeType="1"/>
            </p:cNvSpPr>
            <p:nvPr/>
          </p:nvSpPr>
          <p:spPr bwMode="auto">
            <a:xfrm>
              <a:off x="2568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58" name="Line 13"/>
            <p:cNvSpPr>
              <a:spLocks noChangeShapeType="1"/>
            </p:cNvSpPr>
            <p:nvPr/>
          </p:nvSpPr>
          <p:spPr bwMode="auto">
            <a:xfrm>
              <a:off x="3176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4907320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94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4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67778 0.511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4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394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4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4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4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44"/>
                  </p:tgtEl>
                </p:cond>
              </p:nextCondLst>
            </p:seq>
          </p:childTnLst>
        </p:cTn>
      </p:par>
    </p:tnLst>
    <p:bldLst>
      <p:bldP spid="3942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22" name="Rectangle 2"/>
          <p:cNvSpPr>
            <a:spLocks noChangeArrowheads="1"/>
          </p:cNvSpPr>
          <p:nvPr/>
        </p:nvSpPr>
        <p:spPr bwMode="auto">
          <a:xfrm>
            <a:off x="952500" y="3136900"/>
            <a:ext cx="5067300" cy="27432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2447" name="Freeform 15"/>
          <p:cNvSpPr>
            <a:spLocks/>
          </p:cNvSpPr>
          <p:nvPr/>
        </p:nvSpPr>
        <p:spPr bwMode="auto">
          <a:xfrm>
            <a:off x="965200" y="3136900"/>
            <a:ext cx="4076700" cy="2743200"/>
          </a:xfrm>
          <a:custGeom>
            <a:avLst/>
            <a:gdLst>
              <a:gd name="T0" fmla="*/ 1352 w 2568"/>
              <a:gd name="T1" fmla="*/ 0 h 1728"/>
              <a:gd name="T2" fmla="*/ 1960 w 2568"/>
              <a:gd name="T3" fmla="*/ 8 h 1728"/>
              <a:gd name="T4" fmla="*/ 1976 w 2568"/>
              <a:gd name="T5" fmla="*/ 856 h 1728"/>
              <a:gd name="T6" fmla="*/ 2568 w 2568"/>
              <a:gd name="T7" fmla="*/ 864 h 1728"/>
              <a:gd name="T8" fmla="*/ 2560 w 2568"/>
              <a:gd name="T9" fmla="*/ 1720 h 1728"/>
              <a:gd name="T10" fmla="*/ 0 w 2568"/>
              <a:gd name="T11" fmla="*/ 1728 h 1728"/>
              <a:gd name="T12" fmla="*/ 0 w 2568"/>
              <a:gd name="T13" fmla="*/ 8 h 1728"/>
              <a:gd name="T14" fmla="*/ 1352 w 2568"/>
              <a:gd name="T15" fmla="*/ 0 h 17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8"/>
              <a:gd name="T25" fmla="*/ 0 h 1728"/>
              <a:gd name="T26" fmla="*/ 2568 w 2568"/>
              <a:gd name="T27" fmla="*/ 1728 h 17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8" h="1728">
                <a:moveTo>
                  <a:pt x="1352" y="0"/>
                </a:moveTo>
                <a:lnTo>
                  <a:pt x="1960" y="8"/>
                </a:lnTo>
                <a:lnTo>
                  <a:pt x="1976" y="856"/>
                </a:lnTo>
                <a:lnTo>
                  <a:pt x="2568" y="864"/>
                </a:lnTo>
                <a:lnTo>
                  <a:pt x="2560" y="1720"/>
                </a:lnTo>
                <a:lnTo>
                  <a:pt x="0" y="1728"/>
                </a:lnTo>
                <a:lnTo>
                  <a:pt x="0" y="8"/>
                </a:lnTo>
                <a:lnTo>
                  <a:pt x="1352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9525" cap="flat" cmpd="sng">
            <a:noFill/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02436" name="Object 4"/>
          <p:cNvGraphicFramePr>
            <a:graphicFrameLocks noChangeAspect="1"/>
          </p:cNvGraphicFramePr>
          <p:nvPr/>
        </p:nvGraphicFramePr>
        <p:xfrm>
          <a:off x="6350000" y="285750"/>
          <a:ext cx="56356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Формула" r:id="rId4" imgW="152280" imgH="393480" progId="Equation.3">
                  <p:embed/>
                </p:oleObj>
              </mc:Choice>
              <mc:Fallback>
                <p:oleObj name="Формула" r:id="rId4" imgW="152280" imgH="393480" progId="Equation.3">
                  <p:embed/>
                  <p:pic>
                    <p:nvPicPr>
                      <p:cNvPr id="4024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0" y="285750"/>
                        <a:ext cx="563563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437" name="Object 5"/>
          <p:cNvGraphicFramePr>
            <a:graphicFrameLocks noChangeAspect="1"/>
          </p:cNvGraphicFramePr>
          <p:nvPr/>
        </p:nvGraphicFramePr>
        <p:xfrm>
          <a:off x="7277100" y="1968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4024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7100" y="1968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2438" name="Object 6"/>
          <p:cNvGraphicFramePr>
            <a:graphicFrameLocks noChangeAspect="1"/>
          </p:cNvGraphicFramePr>
          <p:nvPr/>
        </p:nvGraphicFramePr>
        <p:xfrm>
          <a:off x="5359400" y="2603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Формула" r:id="rId8" imgW="152280" imgH="393480" progId="Equation.3">
                  <p:embed/>
                </p:oleObj>
              </mc:Choice>
              <mc:Fallback>
                <p:oleObj name="Формула" r:id="rId8" imgW="152280" imgH="393480" progId="Equation.3">
                  <p:embed/>
                  <p:pic>
                    <p:nvPicPr>
                      <p:cNvPr id="4024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2603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9225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006600" y="3136900"/>
            <a:ext cx="3035300" cy="2768600"/>
            <a:chOff x="1264" y="1976"/>
            <a:chExt cx="1912" cy="1744"/>
          </a:xfrm>
        </p:grpSpPr>
        <p:sp>
          <p:nvSpPr>
            <p:cNvPr id="9228" name="Freeform 9"/>
            <p:cNvSpPr>
              <a:spLocks/>
            </p:cNvSpPr>
            <p:nvPr/>
          </p:nvSpPr>
          <p:spPr bwMode="auto">
            <a:xfrm>
              <a:off x="1264" y="1984"/>
              <a:ext cx="8" cy="1720"/>
            </a:xfrm>
            <a:custGeom>
              <a:avLst/>
              <a:gdLst>
                <a:gd name="T0" fmla="*/ 8 w 8"/>
                <a:gd name="T1" fmla="*/ 0 h 1720"/>
                <a:gd name="T2" fmla="*/ 0 w 8"/>
                <a:gd name="T3" fmla="*/ 1720 h 1720"/>
                <a:gd name="T4" fmla="*/ 0 60000 65536"/>
                <a:gd name="T5" fmla="*/ 0 60000 65536"/>
                <a:gd name="T6" fmla="*/ 0 w 8"/>
                <a:gd name="T7" fmla="*/ 0 h 1720"/>
                <a:gd name="T8" fmla="*/ 8 w 8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20">
                  <a:moveTo>
                    <a:pt x="8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9" name="Line 10"/>
            <p:cNvSpPr>
              <a:spLocks noChangeShapeType="1"/>
            </p:cNvSpPr>
            <p:nvPr/>
          </p:nvSpPr>
          <p:spPr bwMode="auto">
            <a:xfrm>
              <a:off x="1936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0" name="Line 12"/>
            <p:cNvSpPr>
              <a:spLocks noChangeShapeType="1"/>
            </p:cNvSpPr>
            <p:nvPr/>
          </p:nvSpPr>
          <p:spPr bwMode="auto">
            <a:xfrm>
              <a:off x="2568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31" name="Line 13"/>
            <p:cNvSpPr>
              <a:spLocks noChangeShapeType="1"/>
            </p:cNvSpPr>
            <p:nvPr/>
          </p:nvSpPr>
          <p:spPr bwMode="auto">
            <a:xfrm>
              <a:off x="3176" y="1976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2446" name="Line 14"/>
          <p:cNvSpPr>
            <a:spLocks noChangeShapeType="1"/>
          </p:cNvSpPr>
          <p:nvPr/>
        </p:nvSpPr>
        <p:spPr bwMode="auto">
          <a:xfrm>
            <a:off x="952500" y="4483100"/>
            <a:ext cx="50673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02443" name="Object 11"/>
          <p:cNvGraphicFramePr>
            <a:graphicFrameLocks noChangeAspect="1"/>
          </p:cNvGraphicFramePr>
          <p:nvPr/>
        </p:nvGraphicFramePr>
        <p:xfrm>
          <a:off x="8118475" y="209550"/>
          <a:ext cx="78105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Формула" r:id="rId10" imgW="203040" imgH="393480" progId="Equation.3">
                  <p:embed/>
                </p:oleObj>
              </mc:Choice>
              <mc:Fallback>
                <p:oleObj name="Формула" r:id="rId10" imgW="203040" imgH="393480" progId="Equation.3">
                  <p:embed/>
                  <p:pic>
                    <p:nvPicPr>
                      <p:cNvPr id="40244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8475" y="209550"/>
                        <a:ext cx="78105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06985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24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-0.65 0.485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2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2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44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2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4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2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" fill="hold"/>
                                        <p:tgtEl>
                                          <p:spTgt spid="4024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4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2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4024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438"/>
                  </p:tgtEl>
                </p:cond>
              </p:nextCondLst>
            </p:seq>
          </p:childTnLst>
        </p:cTn>
      </p:par>
    </p:tnLst>
    <p:bldLst>
      <p:bldP spid="402447" grpId="0" animBg="1"/>
      <p:bldP spid="4024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6" name="Oval 2"/>
          <p:cNvSpPr>
            <a:spLocks noChangeArrowheads="1"/>
          </p:cNvSpPr>
          <p:nvPr/>
        </p:nvSpPr>
        <p:spPr bwMode="auto">
          <a:xfrm>
            <a:off x="1320800" y="2844800"/>
            <a:ext cx="3810000" cy="36703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8346" name="Freeform 10"/>
          <p:cNvSpPr>
            <a:spLocks/>
          </p:cNvSpPr>
          <p:nvPr/>
        </p:nvSpPr>
        <p:spPr bwMode="auto">
          <a:xfrm>
            <a:off x="1330325" y="2847975"/>
            <a:ext cx="1846263" cy="3273425"/>
          </a:xfrm>
          <a:custGeom>
            <a:avLst/>
            <a:gdLst>
              <a:gd name="T0" fmla="*/ 479 w 1163"/>
              <a:gd name="T1" fmla="*/ 2062 h 2062"/>
              <a:gd name="T2" fmla="*/ 1163 w 1163"/>
              <a:gd name="T3" fmla="*/ 1117 h 2062"/>
              <a:gd name="T4" fmla="*/ 1146 w 1163"/>
              <a:gd name="T5" fmla="*/ 0 h 2062"/>
              <a:gd name="T6" fmla="*/ 1058 w 1163"/>
              <a:gd name="T7" fmla="*/ 6 h 2062"/>
              <a:gd name="T8" fmla="*/ 957 w 1163"/>
              <a:gd name="T9" fmla="*/ 21 h 2062"/>
              <a:gd name="T10" fmla="*/ 831 w 1163"/>
              <a:gd name="T11" fmla="*/ 51 h 2062"/>
              <a:gd name="T12" fmla="*/ 729 w 1163"/>
              <a:gd name="T13" fmla="*/ 87 h 2062"/>
              <a:gd name="T14" fmla="*/ 633 w 1163"/>
              <a:gd name="T15" fmla="*/ 132 h 2062"/>
              <a:gd name="T16" fmla="*/ 546 w 1163"/>
              <a:gd name="T17" fmla="*/ 174 h 2062"/>
              <a:gd name="T18" fmla="*/ 462 w 1163"/>
              <a:gd name="T19" fmla="*/ 234 h 2062"/>
              <a:gd name="T20" fmla="*/ 369 w 1163"/>
              <a:gd name="T21" fmla="*/ 309 h 2062"/>
              <a:gd name="T22" fmla="*/ 290 w 1163"/>
              <a:gd name="T23" fmla="*/ 390 h 2062"/>
              <a:gd name="T24" fmla="*/ 207 w 1163"/>
              <a:gd name="T25" fmla="*/ 489 h 2062"/>
              <a:gd name="T26" fmla="*/ 141 w 1163"/>
              <a:gd name="T27" fmla="*/ 597 h 2062"/>
              <a:gd name="T28" fmla="*/ 81 w 1163"/>
              <a:gd name="T29" fmla="*/ 714 h 2062"/>
              <a:gd name="T30" fmla="*/ 42 w 1163"/>
              <a:gd name="T31" fmla="*/ 822 h 2062"/>
              <a:gd name="T32" fmla="*/ 12 w 1163"/>
              <a:gd name="T33" fmla="*/ 936 h 2062"/>
              <a:gd name="T34" fmla="*/ 0 w 1163"/>
              <a:gd name="T35" fmla="*/ 1041 h 2062"/>
              <a:gd name="T36" fmla="*/ 5 w 1163"/>
              <a:gd name="T37" fmla="*/ 1132 h 2062"/>
              <a:gd name="T38" fmla="*/ 5 w 1163"/>
              <a:gd name="T39" fmla="*/ 1222 h 2062"/>
              <a:gd name="T40" fmla="*/ 11 w 1163"/>
              <a:gd name="T41" fmla="*/ 1324 h 2062"/>
              <a:gd name="T42" fmla="*/ 35 w 1163"/>
              <a:gd name="T43" fmla="*/ 1420 h 2062"/>
              <a:gd name="T44" fmla="*/ 53 w 1163"/>
              <a:gd name="T45" fmla="*/ 1492 h 2062"/>
              <a:gd name="T46" fmla="*/ 77 w 1163"/>
              <a:gd name="T47" fmla="*/ 1564 h 2062"/>
              <a:gd name="T48" fmla="*/ 125 w 1163"/>
              <a:gd name="T49" fmla="*/ 1648 h 2062"/>
              <a:gd name="T50" fmla="*/ 158 w 1163"/>
              <a:gd name="T51" fmla="*/ 1723 h 2062"/>
              <a:gd name="T52" fmla="*/ 215 w 1163"/>
              <a:gd name="T53" fmla="*/ 1795 h 2062"/>
              <a:gd name="T54" fmla="*/ 251 w 1163"/>
              <a:gd name="T55" fmla="*/ 1852 h 2062"/>
              <a:gd name="T56" fmla="*/ 308 w 1163"/>
              <a:gd name="T57" fmla="*/ 1918 h 2062"/>
              <a:gd name="T58" fmla="*/ 380 w 1163"/>
              <a:gd name="T59" fmla="*/ 1990 h 2062"/>
              <a:gd name="T60" fmla="*/ 479 w 1163"/>
              <a:gd name="T61" fmla="*/ 2062 h 206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63"/>
              <a:gd name="T94" fmla="*/ 0 h 2062"/>
              <a:gd name="T95" fmla="*/ 1163 w 1163"/>
              <a:gd name="T96" fmla="*/ 2062 h 206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63" h="2062">
                <a:moveTo>
                  <a:pt x="479" y="2062"/>
                </a:moveTo>
                <a:lnTo>
                  <a:pt x="1163" y="1117"/>
                </a:lnTo>
                <a:lnTo>
                  <a:pt x="1146" y="0"/>
                </a:lnTo>
                <a:lnTo>
                  <a:pt x="1058" y="6"/>
                </a:lnTo>
                <a:lnTo>
                  <a:pt x="957" y="21"/>
                </a:lnTo>
                <a:lnTo>
                  <a:pt x="831" y="51"/>
                </a:lnTo>
                <a:lnTo>
                  <a:pt x="729" y="87"/>
                </a:lnTo>
                <a:lnTo>
                  <a:pt x="633" y="132"/>
                </a:lnTo>
                <a:lnTo>
                  <a:pt x="546" y="174"/>
                </a:lnTo>
                <a:lnTo>
                  <a:pt x="462" y="234"/>
                </a:lnTo>
                <a:lnTo>
                  <a:pt x="369" y="309"/>
                </a:lnTo>
                <a:lnTo>
                  <a:pt x="290" y="390"/>
                </a:lnTo>
                <a:lnTo>
                  <a:pt x="207" y="489"/>
                </a:lnTo>
                <a:lnTo>
                  <a:pt x="141" y="597"/>
                </a:lnTo>
                <a:lnTo>
                  <a:pt x="81" y="714"/>
                </a:lnTo>
                <a:lnTo>
                  <a:pt x="42" y="822"/>
                </a:lnTo>
                <a:lnTo>
                  <a:pt x="12" y="936"/>
                </a:lnTo>
                <a:lnTo>
                  <a:pt x="0" y="1041"/>
                </a:lnTo>
                <a:lnTo>
                  <a:pt x="5" y="1132"/>
                </a:lnTo>
                <a:lnTo>
                  <a:pt x="5" y="1222"/>
                </a:lnTo>
                <a:lnTo>
                  <a:pt x="11" y="1324"/>
                </a:lnTo>
                <a:lnTo>
                  <a:pt x="35" y="1420"/>
                </a:lnTo>
                <a:lnTo>
                  <a:pt x="53" y="1492"/>
                </a:lnTo>
                <a:lnTo>
                  <a:pt x="77" y="1564"/>
                </a:lnTo>
                <a:lnTo>
                  <a:pt x="125" y="1648"/>
                </a:lnTo>
                <a:lnTo>
                  <a:pt x="158" y="1723"/>
                </a:lnTo>
                <a:lnTo>
                  <a:pt x="215" y="1795"/>
                </a:lnTo>
                <a:lnTo>
                  <a:pt x="251" y="1852"/>
                </a:lnTo>
                <a:lnTo>
                  <a:pt x="308" y="1918"/>
                </a:lnTo>
                <a:lnTo>
                  <a:pt x="380" y="1990"/>
                </a:lnTo>
                <a:lnTo>
                  <a:pt x="479" y="2062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8339" name="Object 3"/>
          <p:cNvGraphicFramePr>
            <a:graphicFrameLocks noChangeAspect="1"/>
          </p:cNvGraphicFramePr>
          <p:nvPr/>
        </p:nvGraphicFramePr>
        <p:xfrm>
          <a:off x="4240213" y="323850"/>
          <a:ext cx="565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Формула" r:id="rId4" imgW="152280" imgH="393480" progId="Equation.3">
                  <p:embed/>
                </p:oleObj>
              </mc:Choice>
              <mc:Fallback>
                <p:oleObj name="Формула" r:id="rId4" imgW="152280" imgH="393480" progId="Equation.3">
                  <p:embed/>
                  <p:pic>
                    <p:nvPicPr>
                      <p:cNvPr id="398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323850"/>
                        <a:ext cx="565150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40" name="Object 4"/>
          <p:cNvGraphicFramePr>
            <a:graphicFrameLocks noChangeAspect="1"/>
          </p:cNvGraphicFramePr>
          <p:nvPr/>
        </p:nvGraphicFramePr>
        <p:xfrm>
          <a:off x="5562600" y="2984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3983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984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41" name="Object 5"/>
          <p:cNvGraphicFramePr>
            <a:graphicFrameLocks noChangeAspect="1"/>
          </p:cNvGraphicFramePr>
          <p:nvPr/>
        </p:nvGraphicFramePr>
        <p:xfrm>
          <a:off x="8126413" y="1841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Формула" r:id="rId8" imgW="139680" imgH="393480" progId="Equation.3">
                  <p:embed/>
                </p:oleObj>
              </mc:Choice>
              <mc:Fallback>
                <p:oleObj name="Формула" r:id="rId8" imgW="139680" imgH="393480" progId="Equation.3">
                  <p:embed/>
                  <p:pic>
                    <p:nvPicPr>
                      <p:cNvPr id="3983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413" y="1841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6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10249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98347" name="Object 11"/>
          <p:cNvGraphicFramePr>
            <a:graphicFrameLocks noChangeAspect="1"/>
          </p:cNvGraphicFramePr>
          <p:nvPr/>
        </p:nvGraphicFramePr>
        <p:xfrm>
          <a:off x="6894513" y="234950"/>
          <a:ext cx="5857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Формула" r:id="rId10" imgW="152280" imgH="393480" progId="Equation.3">
                  <p:embed/>
                </p:oleObj>
              </mc:Choice>
              <mc:Fallback>
                <p:oleObj name="Формула" r:id="rId10" imgW="152280" imgH="393480" progId="Equation.3">
                  <p:embed/>
                  <p:pic>
                    <p:nvPicPr>
                      <p:cNvPr id="39834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234950"/>
                        <a:ext cx="5857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4300" y="2844800"/>
            <a:ext cx="3644900" cy="3302000"/>
            <a:chOff x="872" y="1792"/>
            <a:chExt cx="2296" cy="2080"/>
          </a:xfrm>
        </p:grpSpPr>
        <p:sp>
          <p:nvSpPr>
            <p:cNvPr id="10251" name="Freeform 8"/>
            <p:cNvSpPr>
              <a:spLocks/>
            </p:cNvSpPr>
            <p:nvPr/>
          </p:nvSpPr>
          <p:spPr bwMode="auto">
            <a:xfrm>
              <a:off x="872" y="2672"/>
              <a:ext cx="1128" cy="256"/>
            </a:xfrm>
            <a:custGeom>
              <a:avLst/>
              <a:gdLst>
                <a:gd name="T0" fmla="*/ 1128 w 1128"/>
                <a:gd name="T1" fmla="*/ 256 h 256"/>
                <a:gd name="T2" fmla="*/ 0 w 1128"/>
                <a:gd name="T3" fmla="*/ 0 h 256"/>
                <a:gd name="T4" fmla="*/ 0 60000 65536"/>
                <a:gd name="T5" fmla="*/ 0 60000 65536"/>
                <a:gd name="T6" fmla="*/ 0 w 1128"/>
                <a:gd name="T7" fmla="*/ 0 h 256"/>
                <a:gd name="T8" fmla="*/ 1128 w 1128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28" h="256">
                  <a:moveTo>
                    <a:pt x="1128" y="256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2" name="Freeform 9"/>
            <p:cNvSpPr>
              <a:spLocks/>
            </p:cNvSpPr>
            <p:nvPr/>
          </p:nvSpPr>
          <p:spPr bwMode="auto">
            <a:xfrm>
              <a:off x="1992" y="1792"/>
              <a:ext cx="16" cy="1136"/>
            </a:xfrm>
            <a:custGeom>
              <a:avLst/>
              <a:gdLst>
                <a:gd name="T0" fmla="*/ 0 w 16"/>
                <a:gd name="T1" fmla="*/ 0 h 1136"/>
                <a:gd name="T2" fmla="*/ 16 w 16"/>
                <a:gd name="T3" fmla="*/ 1136 h 1136"/>
                <a:gd name="T4" fmla="*/ 0 60000 65536"/>
                <a:gd name="T5" fmla="*/ 0 60000 65536"/>
                <a:gd name="T6" fmla="*/ 0 w 16"/>
                <a:gd name="T7" fmla="*/ 0 h 1136"/>
                <a:gd name="T8" fmla="*/ 16 w 16"/>
                <a:gd name="T9" fmla="*/ 1136 h 11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1136">
                  <a:moveTo>
                    <a:pt x="0" y="0"/>
                  </a:moveTo>
                  <a:lnTo>
                    <a:pt x="16" y="113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3" name="Freeform 12"/>
            <p:cNvSpPr>
              <a:spLocks/>
            </p:cNvSpPr>
            <p:nvPr/>
          </p:nvSpPr>
          <p:spPr bwMode="auto">
            <a:xfrm>
              <a:off x="1320" y="2928"/>
              <a:ext cx="688" cy="944"/>
            </a:xfrm>
            <a:custGeom>
              <a:avLst/>
              <a:gdLst>
                <a:gd name="T0" fmla="*/ 688 w 688"/>
                <a:gd name="T1" fmla="*/ 0 h 944"/>
                <a:gd name="T2" fmla="*/ 0 w 688"/>
                <a:gd name="T3" fmla="*/ 944 h 944"/>
                <a:gd name="T4" fmla="*/ 0 60000 65536"/>
                <a:gd name="T5" fmla="*/ 0 60000 65536"/>
                <a:gd name="T6" fmla="*/ 0 w 688"/>
                <a:gd name="T7" fmla="*/ 0 h 944"/>
                <a:gd name="T8" fmla="*/ 688 w 688"/>
                <a:gd name="T9" fmla="*/ 944 h 9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8" h="944">
                  <a:moveTo>
                    <a:pt x="688" y="0"/>
                  </a:moveTo>
                  <a:lnTo>
                    <a:pt x="0" y="94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4" name="Freeform 13"/>
            <p:cNvSpPr>
              <a:spLocks/>
            </p:cNvSpPr>
            <p:nvPr/>
          </p:nvSpPr>
          <p:spPr bwMode="auto">
            <a:xfrm>
              <a:off x="2024" y="2584"/>
              <a:ext cx="1144" cy="336"/>
            </a:xfrm>
            <a:custGeom>
              <a:avLst/>
              <a:gdLst>
                <a:gd name="T0" fmla="*/ 1144 w 1144"/>
                <a:gd name="T1" fmla="*/ 0 h 336"/>
                <a:gd name="T2" fmla="*/ 0 w 1144"/>
                <a:gd name="T3" fmla="*/ 336 h 336"/>
                <a:gd name="T4" fmla="*/ 0 60000 65536"/>
                <a:gd name="T5" fmla="*/ 0 60000 65536"/>
                <a:gd name="T6" fmla="*/ 0 w 1144"/>
                <a:gd name="T7" fmla="*/ 0 h 336"/>
                <a:gd name="T8" fmla="*/ 1144 w 11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4" h="336">
                  <a:moveTo>
                    <a:pt x="1144" y="0"/>
                  </a:moveTo>
                  <a:lnTo>
                    <a:pt x="0" y="33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55" name="Freeform 14"/>
            <p:cNvSpPr>
              <a:spLocks/>
            </p:cNvSpPr>
            <p:nvPr/>
          </p:nvSpPr>
          <p:spPr bwMode="auto">
            <a:xfrm>
              <a:off x="2008" y="2944"/>
              <a:ext cx="728" cy="928"/>
            </a:xfrm>
            <a:custGeom>
              <a:avLst/>
              <a:gdLst>
                <a:gd name="T0" fmla="*/ 0 w 728"/>
                <a:gd name="T1" fmla="*/ 0 h 928"/>
                <a:gd name="T2" fmla="*/ 728 w 728"/>
                <a:gd name="T3" fmla="*/ 928 h 928"/>
                <a:gd name="T4" fmla="*/ 0 60000 65536"/>
                <a:gd name="T5" fmla="*/ 0 60000 65536"/>
                <a:gd name="T6" fmla="*/ 0 w 728"/>
                <a:gd name="T7" fmla="*/ 0 h 928"/>
                <a:gd name="T8" fmla="*/ 728 w 728"/>
                <a:gd name="T9" fmla="*/ 928 h 9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8" h="928">
                  <a:moveTo>
                    <a:pt x="0" y="0"/>
                  </a:moveTo>
                  <a:lnTo>
                    <a:pt x="728" y="9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722092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8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8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55139 0.5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8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0" y="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3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8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3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8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398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3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8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398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341"/>
                  </p:tgtEl>
                </p:cond>
              </p:nextCondLst>
            </p:seq>
          </p:childTnLst>
        </p:cTn>
      </p:par>
    </p:tnLst>
    <p:bldLst>
      <p:bldP spid="39834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4" name="Oval 2"/>
          <p:cNvSpPr>
            <a:spLocks noChangeArrowheads="1"/>
          </p:cNvSpPr>
          <p:nvPr/>
        </p:nvSpPr>
        <p:spPr bwMode="auto">
          <a:xfrm>
            <a:off x="1320800" y="2844800"/>
            <a:ext cx="3810000" cy="36703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6531" name="Freeform 3"/>
          <p:cNvSpPr>
            <a:spLocks/>
          </p:cNvSpPr>
          <p:nvPr/>
        </p:nvSpPr>
        <p:spPr bwMode="auto">
          <a:xfrm>
            <a:off x="1330325" y="2857500"/>
            <a:ext cx="3698875" cy="3643313"/>
          </a:xfrm>
          <a:custGeom>
            <a:avLst/>
            <a:gdLst>
              <a:gd name="T0" fmla="*/ 1145 w 2330"/>
              <a:gd name="T1" fmla="*/ 1116 h 2295"/>
              <a:gd name="T2" fmla="*/ 2276 w 2330"/>
              <a:gd name="T3" fmla="*/ 666 h 2295"/>
              <a:gd name="T4" fmla="*/ 2171 w 2330"/>
              <a:gd name="T5" fmla="*/ 483 h 2295"/>
              <a:gd name="T6" fmla="*/ 2048 w 2330"/>
              <a:gd name="T7" fmla="*/ 351 h 2295"/>
              <a:gd name="T8" fmla="*/ 1910 w 2330"/>
              <a:gd name="T9" fmla="*/ 231 h 2295"/>
              <a:gd name="T10" fmla="*/ 1757 w 2330"/>
              <a:gd name="T11" fmla="*/ 138 h 2295"/>
              <a:gd name="T12" fmla="*/ 1586 w 2330"/>
              <a:gd name="T13" fmla="*/ 60 h 2295"/>
              <a:gd name="T14" fmla="*/ 1406 w 2330"/>
              <a:gd name="T15" fmla="*/ 21 h 2295"/>
              <a:gd name="T16" fmla="*/ 1218 w 2330"/>
              <a:gd name="T17" fmla="*/ 2 h 2295"/>
              <a:gd name="T18" fmla="*/ 1058 w 2330"/>
              <a:gd name="T19" fmla="*/ 0 h 2295"/>
              <a:gd name="T20" fmla="*/ 831 w 2330"/>
              <a:gd name="T21" fmla="*/ 45 h 2295"/>
              <a:gd name="T22" fmla="*/ 633 w 2330"/>
              <a:gd name="T23" fmla="*/ 126 h 2295"/>
              <a:gd name="T24" fmla="*/ 462 w 2330"/>
              <a:gd name="T25" fmla="*/ 228 h 2295"/>
              <a:gd name="T26" fmla="*/ 290 w 2330"/>
              <a:gd name="T27" fmla="*/ 384 h 2295"/>
              <a:gd name="T28" fmla="*/ 141 w 2330"/>
              <a:gd name="T29" fmla="*/ 591 h 2295"/>
              <a:gd name="T30" fmla="*/ 42 w 2330"/>
              <a:gd name="T31" fmla="*/ 816 h 2295"/>
              <a:gd name="T32" fmla="*/ 0 w 2330"/>
              <a:gd name="T33" fmla="*/ 1035 h 2295"/>
              <a:gd name="T34" fmla="*/ 5 w 2330"/>
              <a:gd name="T35" fmla="*/ 1216 h 2295"/>
              <a:gd name="T36" fmla="*/ 35 w 2330"/>
              <a:gd name="T37" fmla="*/ 1414 h 2295"/>
              <a:gd name="T38" fmla="*/ 77 w 2330"/>
              <a:gd name="T39" fmla="*/ 1558 h 2295"/>
              <a:gd name="T40" fmla="*/ 158 w 2330"/>
              <a:gd name="T41" fmla="*/ 1717 h 2295"/>
              <a:gd name="T42" fmla="*/ 251 w 2330"/>
              <a:gd name="T43" fmla="*/ 1846 h 2295"/>
              <a:gd name="T44" fmla="*/ 380 w 2330"/>
              <a:gd name="T45" fmla="*/ 1984 h 2295"/>
              <a:gd name="T46" fmla="*/ 506 w 2330"/>
              <a:gd name="T47" fmla="*/ 2082 h 2295"/>
              <a:gd name="T48" fmla="*/ 638 w 2330"/>
              <a:gd name="T49" fmla="*/ 2160 h 2295"/>
              <a:gd name="T50" fmla="*/ 806 w 2330"/>
              <a:gd name="T51" fmla="*/ 2235 h 2295"/>
              <a:gd name="T52" fmla="*/ 965 w 2330"/>
              <a:gd name="T53" fmla="*/ 2271 h 2295"/>
              <a:gd name="T54" fmla="*/ 1136 w 2330"/>
              <a:gd name="T55" fmla="*/ 2295 h 2295"/>
              <a:gd name="T56" fmla="*/ 1319 w 2330"/>
              <a:gd name="T57" fmla="*/ 2286 h 2295"/>
              <a:gd name="T58" fmla="*/ 1496 w 2330"/>
              <a:gd name="T59" fmla="*/ 2259 h 2295"/>
              <a:gd name="T60" fmla="*/ 1670 w 2330"/>
              <a:gd name="T61" fmla="*/ 2202 h 2295"/>
              <a:gd name="T62" fmla="*/ 1898 w 2330"/>
              <a:gd name="T63" fmla="*/ 2080 h 229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30"/>
              <a:gd name="T97" fmla="*/ 0 h 2295"/>
              <a:gd name="T98" fmla="*/ 2330 w 2330"/>
              <a:gd name="T99" fmla="*/ 2295 h 229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30" h="2295">
                <a:moveTo>
                  <a:pt x="1898" y="2080"/>
                </a:moveTo>
                <a:lnTo>
                  <a:pt x="1145" y="1116"/>
                </a:lnTo>
                <a:lnTo>
                  <a:pt x="2330" y="784"/>
                </a:lnTo>
                <a:lnTo>
                  <a:pt x="2276" y="666"/>
                </a:lnTo>
                <a:lnTo>
                  <a:pt x="2228" y="579"/>
                </a:lnTo>
                <a:lnTo>
                  <a:pt x="2171" y="483"/>
                </a:lnTo>
                <a:lnTo>
                  <a:pt x="2111" y="417"/>
                </a:lnTo>
                <a:lnTo>
                  <a:pt x="2048" y="351"/>
                </a:lnTo>
                <a:lnTo>
                  <a:pt x="1979" y="285"/>
                </a:lnTo>
                <a:lnTo>
                  <a:pt x="1910" y="231"/>
                </a:lnTo>
                <a:lnTo>
                  <a:pt x="1838" y="183"/>
                </a:lnTo>
                <a:lnTo>
                  <a:pt x="1757" y="138"/>
                </a:lnTo>
                <a:lnTo>
                  <a:pt x="1667" y="96"/>
                </a:lnTo>
                <a:lnTo>
                  <a:pt x="1586" y="60"/>
                </a:lnTo>
                <a:lnTo>
                  <a:pt x="1496" y="33"/>
                </a:lnTo>
                <a:lnTo>
                  <a:pt x="1406" y="21"/>
                </a:lnTo>
                <a:lnTo>
                  <a:pt x="1314" y="4"/>
                </a:lnTo>
                <a:lnTo>
                  <a:pt x="1218" y="2"/>
                </a:lnTo>
                <a:lnTo>
                  <a:pt x="1146" y="0"/>
                </a:lnTo>
                <a:lnTo>
                  <a:pt x="1058" y="0"/>
                </a:lnTo>
                <a:lnTo>
                  <a:pt x="957" y="15"/>
                </a:lnTo>
                <a:lnTo>
                  <a:pt x="831" y="45"/>
                </a:lnTo>
                <a:lnTo>
                  <a:pt x="729" y="81"/>
                </a:lnTo>
                <a:lnTo>
                  <a:pt x="633" y="126"/>
                </a:lnTo>
                <a:lnTo>
                  <a:pt x="546" y="168"/>
                </a:lnTo>
                <a:lnTo>
                  <a:pt x="462" y="228"/>
                </a:lnTo>
                <a:lnTo>
                  <a:pt x="369" y="303"/>
                </a:lnTo>
                <a:lnTo>
                  <a:pt x="290" y="384"/>
                </a:lnTo>
                <a:lnTo>
                  <a:pt x="207" y="483"/>
                </a:lnTo>
                <a:lnTo>
                  <a:pt x="141" y="591"/>
                </a:lnTo>
                <a:lnTo>
                  <a:pt x="81" y="708"/>
                </a:lnTo>
                <a:lnTo>
                  <a:pt x="42" y="816"/>
                </a:lnTo>
                <a:lnTo>
                  <a:pt x="12" y="930"/>
                </a:lnTo>
                <a:lnTo>
                  <a:pt x="0" y="1035"/>
                </a:lnTo>
                <a:lnTo>
                  <a:pt x="5" y="1126"/>
                </a:lnTo>
                <a:lnTo>
                  <a:pt x="5" y="1216"/>
                </a:lnTo>
                <a:lnTo>
                  <a:pt x="11" y="1318"/>
                </a:lnTo>
                <a:lnTo>
                  <a:pt x="35" y="1414"/>
                </a:lnTo>
                <a:lnTo>
                  <a:pt x="53" y="1486"/>
                </a:lnTo>
                <a:lnTo>
                  <a:pt x="77" y="1558"/>
                </a:lnTo>
                <a:lnTo>
                  <a:pt x="125" y="1642"/>
                </a:lnTo>
                <a:lnTo>
                  <a:pt x="158" y="1717"/>
                </a:lnTo>
                <a:lnTo>
                  <a:pt x="200" y="1785"/>
                </a:lnTo>
                <a:lnTo>
                  <a:pt x="251" y="1846"/>
                </a:lnTo>
                <a:lnTo>
                  <a:pt x="308" y="1912"/>
                </a:lnTo>
                <a:lnTo>
                  <a:pt x="380" y="1984"/>
                </a:lnTo>
                <a:lnTo>
                  <a:pt x="437" y="2031"/>
                </a:lnTo>
                <a:lnTo>
                  <a:pt x="506" y="2082"/>
                </a:lnTo>
                <a:lnTo>
                  <a:pt x="566" y="2124"/>
                </a:lnTo>
                <a:lnTo>
                  <a:pt x="638" y="2160"/>
                </a:lnTo>
                <a:lnTo>
                  <a:pt x="713" y="2199"/>
                </a:lnTo>
                <a:lnTo>
                  <a:pt x="806" y="2235"/>
                </a:lnTo>
                <a:lnTo>
                  <a:pt x="890" y="2253"/>
                </a:lnTo>
                <a:lnTo>
                  <a:pt x="965" y="2271"/>
                </a:lnTo>
                <a:lnTo>
                  <a:pt x="1055" y="2283"/>
                </a:lnTo>
                <a:lnTo>
                  <a:pt x="1136" y="2295"/>
                </a:lnTo>
                <a:lnTo>
                  <a:pt x="1229" y="2292"/>
                </a:lnTo>
                <a:lnTo>
                  <a:pt x="1319" y="2286"/>
                </a:lnTo>
                <a:lnTo>
                  <a:pt x="1412" y="2277"/>
                </a:lnTo>
                <a:lnTo>
                  <a:pt x="1496" y="2259"/>
                </a:lnTo>
                <a:lnTo>
                  <a:pt x="1583" y="2229"/>
                </a:lnTo>
                <a:lnTo>
                  <a:pt x="1670" y="2202"/>
                </a:lnTo>
                <a:lnTo>
                  <a:pt x="1760" y="2157"/>
                </a:lnTo>
                <a:lnTo>
                  <a:pt x="1898" y="208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06532" name="Object 4"/>
          <p:cNvGraphicFramePr>
            <a:graphicFrameLocks noChangeAspect="1"/>
          </p:cNvGraphicFramePr>
          <p:nvPr/>
        </p:nvGraphicFramePr>
        <p:xfrm>
          <a:off x="4262438" y="323850"/>
          <a:ext cx="519112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Формула" r:id="rId4" imgW="139680" imgH="393480" progId="Equation.3">
                  <p:embed/>
                </p:oleObj>
              </mc:Choice>
              <mc:Fallback>
                <p:oleObj name="Формула" r:id="rId4" imgW="139680" imgH="393480" progId="Equation.3">
                  <p:embed/>
                  <p:pic>
                    <p:nvPicPr>
                      <p:cNvPr id="406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2438" y="323850"/>
                        <a:ext cx="519112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33" name="Object 5"/>
          <p:cNvGraphicFramePr>
            <a:graphicFrameLocks noChangeAspect="1"/>
          </p:cNvGraphicFramePr>
          <p:nvPr/>
        </p:nvGraphicFramePr>
        <p:xfrm>
          <a:off x="5562600" y="2984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406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984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34" name="Object 6"/>
          <p:cNvGraphicFramePr>
            <a:graphicFrameLocks noChangeAspect="1"/>
          </p:cNvGraphicFramePr>
          <p:nvPr/>
        </p:nvGraphicFramePr>
        <p:xfrm>
          <a:off x="8126413" y="1841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Формула" r:id="rId8" imgW="139680" imgH="393480" progId="Equation.3">
                  <p:embed/>
                </p:oleObj>
              </mc:Choice>
              <mc:Fallback>
                <p:oleObj name="Формула" r:id="rId8" imgW="139680" imgH="393480" progId="Equation.3">
                  <p:embed/>
                  <p:pic>
                    <p:nvPicPr>
                      <p:cNvPr id="4065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413" y="1841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12297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06537" name="Object 9"/>
          <p:cNvGraphicFramePr>
            <a:graphicFrameLocks noChangeAspect="1"/>
          </p:cNvGraphicFramePr>
          <p:nvPr/>
        </p:nvGraphicFramePr>
        <p:xfrm>
          <a:off x="6894513" y="234950"/>
          <a:ext cx="5857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Формула" r:id="rId10" imgW="152280" imgH="393480" progId="Equation.3">
                  <p:embed/>
                </p:oleObj>
              </mc:Choice>
              <mc:Fallback>
                <p:oleObj name="Формула" r:id="rId10" imgW="152280" imgH="393480" progId="Equation.3">
                  <p:embed/>
                  <p:pic>
                    <p:nvPicPr>
                      <p:cNvPr id="4065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4513" y="234950"/>
                        <a:ext cx="5857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84300" y="2844800"/>
            <a:ext cx="3644900" cy="3302000"/>
            <a:chOff x="872" y="1792"/>
            <a:chExt cx="2296" cy="2080"/>
          </a:xfrm>
        </p:grpSpPr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872" y="2672"/>
              <a:ext cx="1128" cy="256"/>
            </a:xfrm>
            <a:custGeom>
              <a:avLst/>
              <a:gdLst>
                <a:gd name="T0" fmla="*/ 1128 w 1128"/>
                <a:gd name="T1" fmla="*/ 256 h 256"/>
                <a:gd name="T2" fmla="*/ 0 w 1128"/>
                <a:gd name="T3" fmla="*/ 0 h 256"/>
                <a:gd name="T4" fmla="*/ 0 60000 65536"/>
                <a:gd name="T5" fmla="*/ 0 60000 65536"/>
                <a:gd name="T6" fmla="*/ 0 w 1128"/>
                <a:gd name="T7" fmla="*/ 0 h 256"/>
                <a:gd name="T8" fmla="*/ 1128 w 1128"/>
                <a:gd name="T9" fmla="*/ 256 h 25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28" h="256">
                  <a:moveTo>
                    <a:pt x="1128" y="256"/>
                  </a:moveTo>
                  <a:lnTo>
                    <a:pt x="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0" name="Freeform 12"/>
            <p:cNvSpPr>
              <a:spLocks/>
            </p:cNvSpPr>
            <p:nvPr/>
          </p:nvSpPr>
          <p:spPr bwMode="auto">
            <a:xfrm>
              <a:off x="1992" y="1792"/>
              <a:ext cx="16" cy="1136"/>
            </a:xfrm>
            <a:custGeom>
              <a:avLst/>
              <a:gdLst>
                <a:gd name="T0" fmla="*/ 0 w 16"/>
                <a:gd name="T1" fmla="*/ 0 h 1136"/>
                <a:gd name="T2" fmla="*/ 16 w 16"/>
                <a:gd name="T3" fmla="*/ 1136 h 1136"/>
                <a:gd name="T4" fmla="*/ 0 60000 65536"/>
                <a:gd name="T5" fmla="*/ 0 60000 65536"/>
                <a:gd name="T6" fmla="*/ 0 w 16"/>
                <a:gd name="T7" fmla="*/ 0 h 1136"/>
                <a:gd name="T8" fmla="*/ 16 w 16"/>
                <a:gd name="T9" fmla="*/ 1136 h 11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6" h="1136">
                  <a:moveTo>
                    <a:pt x="0" y="0"/>
                  </a:moveTo>
                  <a:lnTo>
                    <a:pt x="16" y="113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1320" y="2928"/>
              <a:ext cx="688" cy="944"/>
            </a:xfrm>
            <a:custGeom>
              <a:avLst/>
              <a:gdLst>
                <a:gd name="T0" fmla="*/ 688 w 688"/>
                <a:gd name="T1" fmla="*/ 0 h 944"/>
                <a:gd name="T2" fmla="*/ 0 w 688"/>
                <a:gd name="T3" fmla="*/ 944 h 944"/>
                <a:gd name="T4" fmla="*/ 0 60000 65536"/>
                <a:gd name="T5" fmla="*/ 0 60000 65536"/>
                <a:gd name="T6" fmla="*/ 0 w 688"/>
                <a:gd name="T7" fmla="*/ 0 h 944"/>
                <a:gd name="T8" fmla="*/ 688 w 688"/>
                <a:gd name="T9" fmla="*/ 944 h 9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88" h="944">
                  <a:moveTo>
                    <a:pt x="688" y="0"/>
                  </a:moveTo>
                  <a:lnTo>
                    <a:pt x="0" y="944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2024" y="2584"/>
              <a:ext cx="1144" cy="336"/>
            </a:xfrm>
            <a:custGeom>
              <a:avLst/>
              <a:gdLst>
                <a:gd name="T0" fmla="*/ 1144 w 1144"/>
                <a:gd name="T1" fmla="*/ 0 h 336"/>
                <a:gd name="T2" fmla="*/ 0 w 1144"/>
                <a:gd name="T3" fmla="*/ 336 h 336"/>
                <a:gd name="T4" fmla="*/ 0 60000 65536"/>
                <a:gd name="T5" fmla="*/ 0 60000 65536"/>
                <a:gd name="T6" fmla="*/ 0 w 1144"/>
                <a:gd name="T7" fmla="*/ 0 h 336"/>
                <a:gd name="T8" fmla="*/ 1144 w 1144"/>
                <a:gd name="T9" fmla="*/ 336 h 3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4" h="336">
                  <a:moveTo>
                    <a:pt x="1144" y="0"/>
                  </a:moveTo>
                  <a:lnTo>
                    <a:pt x="0" y="336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2008" y="2944"/>
              <a:ext cx="728" cy="928"/>
            </a:xfrm>
            <a:custGeom>
              <a:avLst/>
              <a:gdLst>
                <a:gd name="T0" fmla="*/ 0 w 728"/>
                <a:gd name="T1" fmla="*/ 0 h 928"/>
                <a:gd name="T2" fmla="*/ 728 w 728"/>
                <a:gd name="T3" fmla="*/ 928 h 928"/>
                <a:gd name="T4" fmla="*/ 0 60000 65536"/>
                <a:gd name="T5" fmla="*/ 0 60000 65536"/>
                <a:gd name="T6" fmla="*/ 0 w 728"/>
                <a:gd name="T7" fmla="*/ 0 h 928"/>
                <a:gd name="T8" fmla="*/ 728 w 728"/>
                <a:gd name="T9" fmla="*/ 928 h 9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8" h="928">
                  <a:moveTo>
                    <a:pt x="0" y="0"/>
                  </a:moveTo>
                  <a:lnTo>
                    <a:pt x="728" y="9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827297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6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55139 0.5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65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0" y="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5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6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406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5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6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5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6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06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534"/>
                  </p:tgtEl>
                </p:cond>
              </p:nextCondLst>
            </p:seq>
          </p:childTnLst>
        </p:cTn>
      </p:par>
    </p:tnLst>
    <p:bldLst>
      <p:bldP spid="4065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8" name="AutoShape 12"/>
          <p:cNvSpPr>
            <a:spLocks noChangeArrowheads="1"/>
          </p:cNvSpPr>
          <p:nvPr/>
        </p:nvSpPr>
        <p:spPr bwMode="auto">
          <a:xfrm>
            <a:off x="1397000" y="2781300"/>
            <a:ext cx="3530600" cy="37719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92195" name="Object 3"/>
          <p:cNvGraphicFramePr>
            <a:graphicFrameLocks noChangeAspect="1"/>
          </p:cNvGraphicFramePr>
          <p:nvPr/>
        </p:nvGraphicFramePr>
        <p:xfrm>
          <a:off x="4264025" y="323850"/>
          <a:ext cx="517525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Формула" r:id="rId4" imgW="139680" imgH="393480" progId="Equation.3">
                  <p:embed/>
                </p:oleObj>
              </mc:Choice>
              <mc:Fallback>
                <p:oleObj name="Формула" r:id="rId4" imgW="139680" imgH="393480" progId="Equation.3">
                  <p:embed/>
                  <p:pic>
                    <p:nvPicPr>
                      <p:cNvPr id="392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4025" y="323850"/>
                        <a:ext cx="517525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196" name="Object 4"/>
          <p:cNvGraphicFramePr>
            <a:graphicFrameLocks noChangeAspect="1"/>
          </p:cNvGraphicFramePr>
          <p:nvPr/>
        </p:nvGraphicFramePr>
        <p:xfrm>
          <a:off x="7112000" y="2603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392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0" y="2603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2197" name="Object 5"/>
          <p:cNvGraphicFramePr>
            <a:graphicFrameLocks noChangeAspect="1"/>
          </p:cNvGraphicFramePr>
          <p:nvPr/>
        </p:nvGraphicFramePr>
        <p:xfrm>
          <a:off x="8102600" y="1841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Формула" r:id="rId8" imgW="152280" imgH="393480" progId="Equation.3">
                  <p:embed/>
                </p:oleObj>
              </mc:Choice>
              <mc:Fallback>
                <p:oleObj name="Формула" r:id="rId8" imgW="152280" imgH="393480" progId="Equation.3">
                  <p:embed/>
                  <p:pic>
                    <p:nvPicPr>
                      <p:cNvPr id="392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1841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8200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2205" name="Freeform 13"/>
          <p:cNvSpPr>
            <a:spLocks/>
          </p:cNvSpPr>
          <p:nvPr/>
        </p:nvSpPr>
        <p:spPr bwMode="auto">
          <a:xfrm>
            <a:off x="1409700" y="2806700"/>
            <a:ext cx="1739900" cy="3746500"/>
          </a:xfrm>
          <a:custGeom>
            <a:avLst/>
            <a:gdLst>
              <a:gd name="T0" fmla="*/ 1096 w 1096"/>
              <a:gd name="T1" fmla="*/ 0 h 2360"/>
              <a:gd name="T2" fmla="*/ 1096 w 1096"/>
              <a:gd name="T3" fmla="*/ 2360 h 2360"/>
              <a:gd name="T4" fmla="*/ 0 w 1096"/>
              <a:gd name="T5" fmla="*/ 2352 h 2360"/>
              <a:gd name="T6" fmla="*/ 1096 w 1096"/>
              <a:gd name="T7" fmla="*/ 0 h 2360"/>
              <a:gd name="T8" fmla="*/ 0 60000 65536"/>
              <a:gd name="T9" fmla="*/ 0 60000 65536"/>
              <a:gd name="T10" fmla="*/ 0 60000 65536"/>
              <a:gd name="T11" fmla="*/ 0 60000 65536"/>
              <a:gd name="T12" fmla="*/ 0 w 1096"/>
              <a:gd name="T13" fmla="*/ 0 h 2360"/>
              <a:gd name="T14" fmla="*/ 1096 w 1096"/>
              <a:gd name="T15" fmla="*/ 2360 h 2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6" h="2360">
                <a:moveTo>
                  <a:pt x="1096" y="0"/>
                </a:moveTo>
                <a:lnTo>
                  <a:pt x="1096" y="2360"/>
                </a:lnTo>
                <a:lnTo>
                  <a:pt x="0" y="2352"/>
                </a:lnTo>
                <a:lnTo>
                  <a:pt x="1096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92203" name="Object 11"/>
          <p:cNvGraphicFramePr>
            <a:graphicFrameLocks noChangeAspect="1"/>
          </p:cNvGraphicFramePr>
          <p:nvPr/>
        </p:nvGraphicFramePr>
        <p:xfrm>
          <a:off x="5675313" y="234950"/>
          <a:ext cx="5857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Формула" r:id="rId10" imgW="152280" imgH="393480" progId="Equation.3">
                  <p:embed/>
                </p:oleObj>
              </mc:Choice>
              <mc:Fallback>
                <p:oleObj name="Формула" r:id="rId10" imgW="152280" imgH="393480" progId="Equation.3">
                  <p:embed/>
                  <p:pic>
                    <p:nvPicPr>
                      <p:cNvPr id="39220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234950"/>
                        <a:ext cx="5857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93273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2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8472 0.624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2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0" y="3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20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392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19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2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392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19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2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500" fill="hold"/>
                                        <p:tgtEl>
                                          <p:spTgt spid="392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197"/>
                  </p:tgtEl>
                </p:cond>
              </p:nextCondLst>
            </p:seq>
          </p:childTnLst>
        </p:cTn>
      </p:par>
    </p:tnLst>
    <p:bldLst>
      <p:bldP spid="39220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70" name="AutoShape 2"/>
          <p:cNvSpPr>
            <a:spLocks noChangeArrowheads="1"/>
          </p:cNvSpPr>
          <p:nvPr/>
        </p:nvSpPr>
        <p:spPr bwMode="auto">
          <a:xfrm>
            <a:off x="1397000" y="2781300"/>
            <a:ext cx="4584700" cy="37719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00387" name="Object 3"/>
          <p:cNvGraphicFramePr>
            <a:graphicFrameLocks noChangeAspect="1"/>
          </p:cNvGraphicFramePr>
          <p:nvPr/>
        </p:nvGraphicFramePr>
        <p:xfrm>
          <a:off x="4240213" y="323850"/>
          <a:ext cx="565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Формула" r:id="rId4" imgW="152280" imgH="393480" progId="Equation.3">
                  <p:embed/>
                </p:oleObj>
              </mc:Choice>
              <mc:Fallback>
                <p:oleObj name="Формула" r:id="rId4" imgW="152280" imgH="393480" progId="Equation.3">
                  <p:embed/>
                  <p:pic>
                    <p:nvPicPr>
                      <p:cNvPr id="400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0213" y="323850"/>
                        <a:ext cx="565150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388" name="Object 4"/>
          <p:cNvGraphicFramePr>
            <a:graphicFrameLocks noChangeAspect="1"/>
          </p:cNvGraphicFramePr>
          <p:nvPr/>
        </p:nvGraphicFramePr>
        <p:xfrm>
          <a:off x="7086600" y="2222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Формула" r:id="rId6" imgW="152280" imgH="393480" progId="Equation.3">
                  <p:embed/>
                </p:oleObj>
              </mc:Choice>
              <mc:Fallback>
                <p:oleObj name="Формула" r:id="rId6" imgW="152280" imgH="393480" progId="Equation.3">
                  <p:embed/>
                  <p:pic>
                    <p:nvPicPr>
                      <p:cNvPr id="4003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2222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0389" name="Object 5"/>
          <p:cNvGraphicFramePr>
            <a:graphicFrameLocks noChangeAspect="1"/>
          </p:cNvGraphicFramePr>
          <p:nvPr/>
        </p:nvGraphicFramePr>
        <p:xfrm>
          <a:off x="8102600" y="184150"/>
          <a:ext cx="58420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Формула" r:id="rId8" imgW="152280" imgH="393480" progId="Equation.3">
                  <p:embed/>
                </p:oleObj>
              </mc:Choice>
              <mc:Fallback>
                <p:oleObj name="Формула" r:id="rId8" imgW="152280" imgH="393480" progId="Equation.3">
                  <p:embed/>
                  <p:pic>
                    <p:nvPicPr>
                      <p:cNvPr id="4003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2600" y="184150"/>
                        <a:ext cx="58420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11272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0393" name="Freeform 9"/>
          <p:cNvSpPr>
            <a:spLocks/>
          </p:cNvSpPr>
          <p:nvPr/>
        </p:nvSpPr>
        <p:spPr bwMode="auto">
          <a:xfrm>
            <a:off x="1384300" y="2819400"/>
            <a:ext cx="2298700" cy="3746500"/>
          </a:xfrm>
          <a:custGeom>
            <a:avLst/>
            <a:gdLst>
              <a:gd name="T0" fmla="*/ 1448 w 1448"/>
              <a:gd name="T1" fmla="*/ 0 h 2360"/>
              <a:gd name="T2" fmla="*/ 1448 w 1448"/>
              <a:gd name="T3" fmla="*/ 1456 h 2360"/>
              <a:gd name="T4" fmla="*/ 0 w 1448"/>
              <a:gd name="T5" fmla="*/ 2360 h 2360"/>
              <a:gd name="T6" fmla="*/ 1448 w 1448"/>
              <a:gd name="T7" fmla="*/ 0 h 2360"/>
              <a:gd name="T8" fmla="*/ 0 60000 65536"/>
              <a:gd name="T9" fmla="*/ 0 60000 65536"/>
              <a:gd name="T10" fmla="*/ 0 60000 65536"/>
              <a:gd name="T11" fmla="*/ 0 60000 65536"/>
              <a:gd name="T12" fmla="*/ 0 w 1448"/>
              <a:gd name="T13" fmla="*/ 0 h 2360"/>
              <a:gd name="T14" fmla="*/ 1448 w 1448"/>
              <a:gd name="T15" fmla="*/ 2360 h 23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8" h="2360">
                <a:moveTo>
                  <a:pt x="1448" y="0"/>
                </a:moveTo>
                <a:lnTo>
                  <a:pt x="1448" y="1456"/>
                </a:lnTo>
                <a:lnTo>
                  <a:pt x="0" y="2360"/>
                </a:lnTo>
                <a:lnTo>
                  <a:pt x="1448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F0066"/>
              </a:gs>
            </a:gsLst>
            <a:path path="rect">
              <a:fillToRect l="50000" t="50000" r="50000" b="50000"/>
            </a:path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397000" y="2781300"/>
            <a:ext cx="4572000" cy="3759200"/>
            <a:chOff x="880" y="1752"/>
            <a:chExt cx="2880" cy="2368"/>
          </a:xfrm>
        </p:grpSpPr>
        <p:sp>
          <p:nvSpPr>
            <p:cNvPr id="11275" name="Line 10"/>
            <p:cNvSpPr>
              <a:spLocks noChangeShapeType="1"/>
            </p:cNvSpPr>
            <p:nvPr/>
          </p:nvSpPr>
          <p:spPr bwMode="auto">
            <a:xfrm>
              <a:off x="2320" y="1752"/>
              <a:ext cx="0" cy="1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6" name="Freeform 11"/>
            <p:cNvSpPr>
              <a:spLocks/>
            </p:cNvSpPr>
            <p:nvPr/>
          </p:nvSpPr>
          <p:spPr bwMode="auto">
            <a:xfrm>
              <a:off x="2312" y="3232"/>
              <a:ext cx="1448" cy="880"/>
            </a:xfrm>
            <a:custGeom>
              <a:avLst/>
              <a:gdLst>
                <a:gd name="T0" fmla="*/ 1448 w 1448"/>
                <a:gd name="T1" fmla="*/ 880 h 880"/>
                <a:gd name="T2" fmla="*/ 0 w 1448"/>
                <a:gd name="T3" fmla="*/ 0 h 880"/>
                <a:gd name="T4" fmla="*/ 0 60000 65536"/>
                <a:gd name="T5" fmla="*/ 0 60000 65536"/>
                <a:gd name="T6" fmla="*/ 0 w 1448"/>
                <a:gd name="T7" fmla="*/ 0 h 880"/>
                <a:gd name="T8" fmla="*/ 1448 w 1448"/>
                <a:gd name="T9" fmla="*/ 880 h 8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8" h="880">
                  <a:moveTo>
                    <a:pt x="1448" y="880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Freeform 12"/>
            <p:cNvSpPr>
              <a:spLocks/>
            </p:cNvSpPr>
            <p:nvPr/>
          </p:nvSpPr>
          <p:spPr bwMode="auto">
            <a:xfrm>
              <a:off x="880" y="3240"/>
              <a:ext cx="1440" cy="880"/>
            </a:xfrm>
            <a:custGeom>
              <a:avLst/>
              <a:gdLst>
                <a:gd name="T0" fmla="*/ 1440 w 1440"/>
                <a:gd name="T1" fmla="*/ 0 h 880"/>
                <a:gd name="T2" fmla="*/ 0 w 1440"/>
                <a:gd name="T3" fmla="*/ 880 h 880"/>
                <a:gd name="T4" fmla="*/ 0 60000 65536"/>
                <a:gd name="T5" fmla="*/ 0 60000 65536"/>
                <a:gd name="T6" fmla="*/ 0 w 1440"/>
                <a:gd name="T7" fmla="*/ 0 h 880"/>
                <a:gd name="T8" fmla="*/ 1440 w 1440"/>
                <a:gd name="T9" fmla="*/ 880 h 8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40" h="880">
                  <a:moveTo>
                    <a:pt x="1440" y="0"/>
                  </a:moveTo>
                  <a:lnTo>
                    <a:pt x="0" y="88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aphicFrame>
        <p:nvGraphicFramePr>
          <p:cNvPr id="400392" name="Object 8"/>
          <p:cNvGraphicFramePr>
            <a:graphicFrameLocks noChangeAspect="1"/>
          </p:cNvGraphicFramePr>
          <p:nvPr/>
        </p:nvGraphicFramePr>
        <p:xfrm>
          <a:off x="5699125" y="234950"/>
          <a:ext cx="53657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Формула" r:id="rId10" imgW="139680" imgH="393480" progId="Equation.3">
                  <p:embed/>
                </p:oleObj>
              </mc:Choice>
              <mc:Fallback>
                <p:oleObj name="Формула" r:id="rId10" imgW="139680" imgH="393480" progId="Equation.3">
                  <p:embed/>
                  <p:pic>
                    <p:nvPicPr>
                      <p:cNvPr id="40039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25" y="234950"/>
                        <a:ext cx="536575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86903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0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0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32777 0.5592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0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2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39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0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400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38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0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500" fill="hold"/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38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00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389"/>
                  </p:tgtEl>
                </p:cond>
              </p:nextCondLst>
            </p:seq>
          </p:childTnLst>
        </p:cTn>
      </p:par>
    </p:tnLst>
    <p:bldLst>
      <p:bldP spid="40039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8757" cy="6858000"/>
          </a:xfrm>
          <a:prstGeom prst="rect">
            <a:avLst/>
          </a:prstGeom>
          <a:noFill/>
        </p:spPr>
      </p:pic>
      <p:pic>
        <p:nvPicPr>
          <p:cNvPr id="6" name="Мы делили апельсин. Много нас, а он - один [HzjDTdFRhjA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5563"/>
            <a:ext cx="9144000" cy="674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4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04482" name="Object 2"/>
          <p:cNvGraphicFramePr>
            <a:graphicFrameLocks noChangeAspect="1"/>
          </p:cNvGraphicFramePr>
          <p:nvPr/>
        </p:nvGraphicFramePr>
        <p:xfrm>
          <a:off x="6324600" y="234950"/>
          <a:ext cx="56356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Формула" r:id="rId4" imgW="152280" imgH="393480" progId="Equation.3">
                  <p:embed/>
                </p:oleObj>
              </mc:Choice>
              <mc:Fallback>
                <p:oleObj name="Формула" r:id="rId4" imgW="152280" imgH="393480" progId="Equation.3">
                  <p:embed/>
                  <p:pic>
                    <p:nvPicPr>
                      <p:cNvPr id="4044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34950"/>
                        <a:ext cx="563563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4483" name="Object 3"/>
          <p:cNvGraphicFramePr>
            <a:graphicFrameLocks noChangeAspect="1"/>
          </p:cNvGraphicFramePr>
          <p:nvPr/>
        </p:nvGraphicFramePr>
        <p:xfrm>
          <a:off x="7205663" y="222250"/>
          <a:ext cx="779462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Формула" r:id="rId6" imgW="203040" imgH="393480" progId="Equation.3">
                  <p:embed/>
                </p:oleObj>
              </mc:Choice>
              <mc:Fallback>
                <p:oleObj name="Формула" r:id="rId6" imgW="203040" imgH="393480" progId="Equation.3">
                  <p:embed/>
                  <p:pic>
                    <p:nvPicPr>
                      <p:cNvPr id="4044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5663" y="222250"/>
                        <a:ext cx="779462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4484" name="Object 4"/>
          <p:cNvGraphicFramePr>
            <a:graphicFrameLocks noChangeAspect="1"/>
          </p:cNvGraphicFramePr>
          <p:nvPr/>
        </p:nvGraphicFramePr>
        <p:xfrm>
          <a:off x="8005763" y="184150"/>
          <a:ext cx="77787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Формула" r:id="rId8" imgW="203040" imgH="393480" progId="Equation.3">
                  <p:embed/>
                </p:oleObj>
              </mc:Choice>
              <mc:Fallback>
                <p:oleObj name="Формула" r:id="rId8" imgW="203040" imgH="393480" progId="Equation.3">
                  <p:embed/>
                  <p:pic>
                    <p:nvPicPr>
                      <p:cNvPr id="4044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5763" y="184150"/>
                        <a:ext cx="777875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13319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0" name="Rectangle 7"/>
          <p:cNvSpPr>
            <a:spLocks noChangeArrowheads="1"/>
          </p:cNvSpPr>
          <p:nvPr/>
        </p:nvSpPr>
        <p:spPr bwMode="auto">
          <a:xfrm>
            <a:off x="952500" y="3136900"/>
            <a:ext cx="3136900" cy="27432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4490" name="Freeform 10"/>
          <p:cNvSpPr>
            <a:spLocks/>
          </p:cNvSpPr>
          <p:nvPr/>
        </p:nvSpPr>
        <p:spPr bwMode="auto">
          <a:xfrm>
            <a:off x="952500" y="3136900"/>
            <a:ext cx="1244600" cy="2755900"/>
          </a:xfrm>
          <a:custGeom>
            <a:avLst/>
            <a:gdLst>
              <a:gd name="T0" fmla="*/ 0 w 672"/>
              <a:gd name="T1" fmla="*/ 0 h 1736"/>
              <a:gd name="T2" fmla="*/ 672 w 672"/>
              <a:gd name="T3" fmla="*/ 0 h 1736"/>
              <a:gd name="T4" fmla="*/ 672 w 672"/>
              <a:gd name="T5" fmla="*/ 1736 h 1736"/>
              <a:gd name="T6" fmla="*/ 0 w 672"/>
              <a:gd name="T7" fmla="*/ 1720 h 1736"/>
              <a:gd name="T8" fmla="*/ 0 w 672"/>
              <a:gd name="T9" fmla="*/ 0 h 1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1736"/>
              <a:gd name="T17" fmla="*/ 672 w 672"/>
              <a:gd name="T18" fmla="*/ 1736 h 1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1736">
                <a:moveTo>
                  <a:pt x="0" y="0"/>
                </a:moveTo>
                <a:lnTo>
                  <a:pt x="672" y="0"/>
                </a:lnTo>
                <a:lnTo>
                  <a:pt x="672" y="1736"/>
                </a:lnTo>
                <a:lnTo>
                  <a:pt x="0" y="17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04491" name="Object 11"/>
          <p:cNvGraphicFramePr>
            <a:graphicFrameLocks noChangeAspect="1"/>
          </p:cNvGraphicFramePr>
          <p:nvPr/>
        </p:nvGraphicFramePr>
        <p:xfrm>
          <a:off x="5259388" y="222250"/>
          <a:ext cx="781050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Формула" r:id="rId10" imgW="203040" imgH="393480" progId="Equation.3">
                  <p:embed/>
                </p:oleObj>
              </mc:Choice>
              <mc:Fallback>
                <p:oleObj name="Формула" r:id="rId10" imgW="203040" imgH="393480" progId="Equation.3">
                  <p:embed/>
                  <p:pic>
                    <p:nvPicPr>
                      <p:cNvPr id="4044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9388" y="222250"/>
                        <a:ext cx="781050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44600" y="3111500"/>
            <a:ext cx="2552700" cy="2781300"/>
            <a:chOff x="784" y="1960"/>
            <a:chExt cx="1608" cy="1752"/>
          </a:xfrm>
        </p:grpSpPr>
        <p:sp>
          <p:nvSpPr>
            <p:cNvPr id="13323" name="Freeform 8"/>
            <p:cNvSpPr>
              <a:spLocks/>
            </p:cNvSpPr>
            <p:nvPr/>
          </p:nvSpPr>
          <p:spPr bwMode="auto">
            <a:xfrm>
              <a:off x="1576" y="1984"/>
              <a:ext cx="8" cy="1720"/>
            </a:xfrm>
            <a:custGeom>
              <a:avLst/>
              <a:gdLst>
                <a:gd name="T0" fmla="*/ 8 w 8"/>
                <a:gd name="T1" fmla="*/ 0 h 1720"/>
                <a:gd name="T2" fmla="*/ 0 w 8"/>
                <a:gd name="T3" fmla="*/ 1720 h 1720"/>
                <a:gd name="T4" fmla="*/ 0 60000 65536"/>
                <a:gd name="T5" fmla="*/ 0 60000 65536"/>
                <a:gd name="T6" fmla="*/ 0 w 8"/>
                <a:gd name="T7" fmla="*/ 0 h 1720"/>
                <a:gd name="T8" fmla="*/ 8 w 8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20">
                  <a:moveTo>
                    <a:pt x="8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4" name="Line 9"/>
            <p:cNvSpPr>
              <a:spLocks noChangeShapeType="1"/>
            </p:cNvSpPr>
            <p:nvPr/>
          </p:nvSpPr>
          <p:spPr bwMode="auto">
            <a:xfrm>
              <a:off x="2392" y="1968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5" name="Line 12"/>
            <p:cNvSpPr>
              <a:spLocks noChangeShapeType="1"/>
            </p:cNvSpPr>
            <p:nvPr/>
          </p:nvSpPr>
          <p:spPr bwMode="auto">
            <a:xfrm>
              <a:off x="17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6" name="Line 13"/>
            <p:cNvSpPr>
              <a:spLocks noChangeShapeType="1"/>
            </p:cNvSpPr>
            <p:nvPr/>
          </p:nvSpPr>
          <p:spPr bwMode="auto">
            <a:xfrm>
              <a:off x="1968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7" name="Line 14"/>
            <p:cNvSpPr>
              <a:spLocks noChangeShapeType="1"/>
            </p:cNvSpPr>
            <p:nvPr/>
          </p:nvSpPr>
          <p:spPr bwMode="auto">
            <a:xfrm>
              <a:off x="21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8" name="Freeform 15"/>
            <p:cNvSpPr>
              <a:spLocks/>
            </p:cNvSpPr>
            <p:nvPr/>
          </p:nvSpPr>
          <p:spPr bwMode="auto">
            <a:xfrm>
              <a:off x="784" y="1984"/>
              <a:ext cx="1" cy="1712"/>
            </a:xfrm>
            <a:custGeom>
              <a:avLst/>
              <a:gdLst>
                <a:gd name="T0" fmla="*/ 0 w 1"/>
                <a:gd name="T1" fmla="*/ 0 h 1712"/>
                <a:gd name="T2" fmla="*/ 0 w 1"/>
                <a:gd name="T3" fmla="*/ 1712 h 1712"/>
                <a:gd name="T4" fmla="*/ 0 60000 65536"/>
                <a:gd name="T5" fmla="*/ 0 60000 65536"/>
                <a:gd name="T6" fmla="*/ 0 w 1"/>
                <a:gd name="T7" fmla="*/ 0 h 1712"/>
                <a:gd name="T8" fmla="*/ 1 w 1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12">
                  <a:moveTo>
                    <a:pt x="0" y="0"/>
                  </a:moveTo>
                  <a:lnTo>
                    <a:pt x="0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984" y="1984"/>
              <a:ext cx="1" cy="1728"/>
            </a:xfrm>
            <a:custGeom>
              <a:avLst/>
              <a:gdLst>
                <a:gd name="T0" fmla="*/ 0 w 1"/>
                <a:gd name="T1" fmla="*/ 0 h 1728"/>
                <a:gd name="T2" fmla="*/ 0 w 1"/>
                <a:gd name="T3" fmla="*/ 1728 h 1728"/>
                <a:gd name="T4" fmla="*/ 0 60000 65536"/>
                <a:gd name="T5" fmla="*/ 0 60000 65536"/>
                <a:gd name="T6" fmla="*/ 0 w 1"/>
                <a:gd name="T7" fmla="*/ 0 h 1728"/>
                <a:gd name="T8" fmla="*/ 1 w 1"/>
                <a:gd name="T9" fmla="*/ 1728 h 17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8">
                  <a:moveTo>
                    <a:pt x="0" y="0"/>
                  </a:moveTo>
                  <a:lnTo>
                    <a:pt x="0" y="17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1176" y="1984"/>
              <a:ext cx="8" cy="1712"/>
            </a:xfrm>
            <a:custGeom>
              <a:avLst/>
              <a:gdLst>
                <a:gd name="T0" fmla="*/ 0 w 8"/>
                <a:gd name="T1" fmla="*/ 0 h 1712"/>
                <a:gd name="T2" fmla="*/ 8 w 8"/>
                <a:gd name="T3" fmla="*/ 1712 h 1712"/>
                <a:gd name="T4" fmla="*/ 0 60000 65536"/>
                <a:gd name="T5" fmla="*/ 0 60000 65536"/>
                <a:gd name="T6" fmla="*/ 0 w 8"/>
                <a:gd name="T7" fmla="*/ 0 h 1712"/>
                <a:gd name="T8" fmla="*/ 8 w 8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12">
                  <a:moveTo>
                    <a:pt x="0" y="0"/>
                  </a:moveTo>
                  <a:lnTo>
                    <a:pt x="8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1376" y="1984"/>
              <a:ext cx="1" cy="1720"/>
            </a:xfrm>
            <a:custGeom>
              <a:avLst/>
              <a:gdLst>
                <a:gd name="T0" fmla="*/ 0 w 1"/>
                <a:gd name="T1" fmla="*/ 0 h 1720"/>
                <a:gd name="T2" fmla="*/ 0 w 1"/>
                <a:gd name="T3" fmla="*/ 1720 h 1720"/>
                <a:gd name="T4" fmla="*/ 0 60000 65536"/>
                <a:gd name="T5" fmla="*/ 0 60000 65536"/>
                <a:gd name="T6" fmla="*/ 0 w 1"/>
                <a:gd name="T7" fmla="*/ 0 h 1720"/>
                <a:gd name="T8" fmla="*/ 1 w 1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0">
                  <a:moveTo>
                    <a:pt x="0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3277097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4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45694 0.507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49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4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404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48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4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404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48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44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500" fill="hold"/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484"/>
                  </p:tgtEl>
                </p:cond>
              </p:nextCondLst>
            </p:seq>
          </p:childTnLst>
        </p:cTn>
      </p:par>
    </p:tnLst>
    <p:bldLst>
      <p:bldP spid="40449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08578" name="Object 2"/>
          <p:cNvGraphicFramePr>
            <a:graphicFrameLocks noChangeAspect="1"/>
          </p:cNvGraphicFramePr>
          <p:nvPr/>
        </p:nvGraphicFramePr>
        <p:xfrm>
          <a:off x="2622550" y="209550"/>
          <a:ext cx="1033463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Формула" r:id="rId4" imgW="279360" imgH="393480" progId="Equation.3">
                  <p:embed/>
                </p:oleObj>
              </mc:Choice>
              <mc:Fallback>
                <p:oleObj name="Формула" r:id="rId4" imgW="279360" imgH="393480" progId="Equation.3">
                  <p:embed/>
                  <p:pic>
                    <p:nvPicPr>
                      <p:cNvPr id="408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550" y="209550"/>
                        <a:ext cx="1033463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8579" name="Object 3"/>
          <p:cNvGraphicFramePr>
            <a:graphicFrameLocks noChangeAspect="1"/>
          </p:cNvGraphicFramePr>
          <p:nvPr/>
        </p:nvGraphicFramePr>
        <p:xfrm>
          <a:off x="6318250" y="209550"/>
          <a:ext cx="827088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Формула" r:id="rId6" imgW="215640" imgH="393480" progId="Equation.3">
                  <p:embed/>
                </p:oleObj>
              </mc:Choice>
              <mc:Fallback>
                <p:oleObj name="Формула" r:id="rId6" imgW="215640" imgH="393480" progId="Equation.3">
                  <p:embed/>
                  <p:pic>
                    <p:nvPicPr>
                      <p:cNvPr id="408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09550"/>
                        <a:ext cx="827088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8580" name="Object 4"/>
          <p:cNvGraphicFramePr>
            <a:graphicFrameLocks noChangeAspect="1"/>
          </p:cNvGraphicFramePr>
          <p:nvPr/>
        </p:nvGraphicFramePr>
        <p:xfrm>
          <a:off x="7929563" y="196850"/>
          <a:ext cx="77787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Формула" r:id="rId8" imgW="203040" imgH="393480" progId="Equation.3">
                  <p:embed/>
                </p:oleObj>
              </mc:Choice>
              <mc:Fallback>
                <p:oleObj name="Формула" r:id="rId8" imgW="203040" imgH="393480" progId="Equation.3">
                  <p:embed/>
                  <p:pic>
                    <p:nvPicPr>
                      <p:cNvPr id="408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563" y="196850"/>
                        <a:ext cx="777875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314325" y="2152650"/>
            <a:ext cx="6315075" cy="579438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Какая часть фигуры закрашена?</a:t>
            </a:r>
          </a:p>
        </p:txBody>
      </p:sp>
      <p:sp>
        <p:nvSpPr>
          <p:cNvPr id="16391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2032000" y="3073400"/>
            <a:ext cx="3187700" cy="309880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8584" name="Freeform 8"/>
          <p:cNvSpPr>
            <a:spLocks/>
          </p:cNvSpPr>
          <p:nvPr/>
        </p:nvSpPr>
        <p:spPr bwMode="auto">
          <a:xfrm>
            <a:off x="2032000" y="3073400"/>
            <a:ext cx="330200" cy="2476500"/>
          </a:xfrm>
          <a:custGeom>
            <a:avLst/>
            <a:gdLst>
              <a:gd name="T0" fmla="*/ 0 w 672"/>
              <a:gd name="T1" fmla="*/ 0 h 1736"/>
              <a:gd name="T2" fmla="*/ 672 w 672"/>
              <a:gd name="T3" fmla="*/ 0 h 1736"/>
              <a:gd name="T4" fmla="*/ 672 w 672"/>
              <a:gd name="T5" fmla="*/ 1736 h 1736"/>
              <a:gd name="T6" fmla="*/ 0 w 672"/>
              <a:gd name="T7" fmla="*/ 1720 h 1736"/>
              <a:gd name="T8" fmla="*/ 0 w 672"/>
              <a:gd name="T9" fmla="*/ 0 h 17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1736"/>
              <a:gd name="T17" fmla="*/ 672 w 672"/>
              <a:gd name="T18" fmla="*/ 1736 h 17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1736">
                <a:moveTo>
                  <a:pt x="0" y="0"/>
                </a:moveTo>
                <a:lnTo>
                  <a:pt x="672" y="0"/>
                </a:lnTo>
                <a:lnTo>
                  <a:pt x="672" y="1736"/>
                </a:lnTo>
                <a:lnTo>
                  <a:pt x="0" y="17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CC00"/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408585" name="Object 9"/>
          <p:cNvGraphicFramePr>
            <a:graphicFrameLocks noChangeAspect="1"/>
          </p:cNvGraphicFramePr>
          <p:nvPr/>
        </p:nvGraphicFramePr>
        <p:xfrm>
          <a:off x="4541838" y="222250"/>
          <a:ext cx="107473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Формула" r:id="rId10" imgW="279360" imgH="393480" progId="Equation.3">
                  <p:embed/>
                </p:oleObj>
              </mc:Choice>
              <mc:Fallback>
                <p:oleObj name="Формула" r:id="rId10" imgW="279360" imgH="393480" progId="Equation.3">
                  <p:embed/>
                  <p:pic>
                    <p:nvPicPr>
                      <p:cNvPr id="40858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1838" y="222250"/>
                        <a:ext cx="107473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2362200" y="3035300"/>
            <a:ext cx="2552700" cy="3162300"/>
            <a:chOff x="784" y="1960"/>
            <a:chExt cx="1608" cy="1752"/>
          </a:xfrm>
        </p:grpSpPr>
        <p:sp>
          <p:nvSpPr>
            <p:cNvPr id="16405" name="Freeform 11"/>
            <p:cNvSpPr>
              <a:spLocks/>
            </p:cNvSpPr>
            <p:nvPr/>
          </p:nvSpPr>
          <p:spPr bwMode="auto">
            <a:xfrm>
              <a:off x="1576" y="1984"/>
              <a:ext cx="8" cy="1720"/>
            </a:xfrm>
            <a:custGeom>
              <a:avLst/>
              <a:gdLst>
                <a:gd name="T0" fmla="*/ 8 w 8"/>
                <a:gd name="T1" fmla="*/ 0 h 1720"/>
                <a:gd name="T2" fmla="*/ 0 w 8"/>
                <a:gd name="T3" fmla="*/ 1720 h 1720"/>
                <a:gd name="T4" fmla="*/ 0 60000 65536"/>
                <a:gd name="T5" fmla="*/ 0 60000 65536"/>
                <a:gd name="T6" fmla="*/ 0 w 8"/>
                <a:gd name="T7" fmla="*/ 0 h 1720"/>
                <a:gd name="T8" fmla="*/ 8 w 8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20">
                  <a:moveTo>
                    <a:pt x="8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Line 12"/>
            <p:cNvSpPr>
              <a:spLocks noChangeShapeType="1"/>
            </p:cNvSpPr>
            <p:nvPr/>
          </p:nvSpPr>
          <p:spPr bwMode="auto">
            <a:xfrm>
              <a:off x="2392" y="1968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Line 13"/>
            <p:cNvSpPr>
              <a:spLocks noChangeShapeType="1"/>
            </p:cNvSpPr>
            <p:nvPr/>
          </p:nvSpPr>
          <p:spPr bwMode="auto">
            <a:xfrm>
              <a:off x="17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Line 14"/>
            <p:cNvSpPr>
              <a:spLocks noChangeShapeType="1"/>
            </p:cNvSpPr>
            <p:nvPr/>
          </p:nvSpPr>
          <p:spPr bwMode="auto">
            <a:xfrm>
              <a:off x="1968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Line 15"/>
            <p:cNvSpPr>
              <a:spLocks noChangeShapeType="1"/>
            </p:cNvSpPr>
            <p:nvPr/>
          </p:nvSpPr>
          <p:spPr bwMode="auto">
            <a:xfrm>
              <a:off x="21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Freeform 16"/>
            <p:cNvSpPr>
              <a:spLocks/>
            </p:cNvSpPr>
            <p:nvPr/>
          </p:nvSpPr>
          <p:spPr bwMode="auto">
            <a:xfrm>
              <a:off x="784" y="1984"/>
              <a:ext cx="1" cy="1712"/>
            </a:xfrm>
            <a:custGeom>
              <a:avLst/>
              <a:gdLst>
                <a:gd name="T0" fmla="*/ 0 w 1"/>
                <a:gd name="T1" fmla="*/ 0 h 1712"/>
                <a:gd name="T2" fmla="*/ 0 w 1"/>
                <a:gd name="T3" fmla="*/ 1712 h 1712"/>
                <a:gd name="T4" fmla="*/ 0 60000 65536"/>
                <a:gd name="T5" fmla="*/ 0 60000 65536"/>
                <a:gd name="T6" fmla="*/ 0 w 1"/>
                <a:gd name="T7" fmla="*/ 0 h 1712"/>
                <a:gd name="T8" fmla="*/ 1 w 1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12">
                  <a:moveTo>
                    <a:pt x="0" y="0"/>
                  </a:moveTo>
                  <a:lnTo>
                    <a:pt x="0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Freeform 17"/>
            <p:cNvSpPr>
              <a:spLocks/>
            </p:cNvSpPr>
            <p:nvPr/>
          </p:nvSpPr>
          <p:spPr bwMode="auto">
            <a:xfrm>
              <a:off x="984" y="1984"/>
              <a:ext cx="1" cy="1728"/>
            </a:xfrm>
            <a:custGeom>
              <a:avLst/>
              <a:gdLst>
                <a:gd name="T0" fmla="*/ 0 w 1"/>
                <a:gd name="T1" fmla="*/ 0 h 1728"/>
                <a:gd name="T2" fmla="*/ 0 w 1"/>
                <a:gd name="T3" fmla="*/ 1728 h 1728"/>
                <a:gd name="T4" fmla="*/ 0 60000 65536"/>
                <a:gd name="T5" fmla="*/ 0 60000 65536"/>
                <a:gd name="T6" fmla="*/ 0 w 1"/>
                <a:gd name="T7" fmla="*/ 0 h 1728"/>
                <a:gd name="T8" fmla="*/ 1 w 1"/>
                <a:gd name="T9" fmla="*/ 1728 h 17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8">
                  <a:moveTo>
                    <a:pt x="0" y="0"/>
                  </a:moveTo>
                  <a:lnTo>
                    <a:pt x="0" y="17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18"/>
            <p:cNvSpPr>
              <a:spLocks/>
            </p:cNvSpPr>
            <p:nvPr/>
          </p:nvSpPr>
          <p:spPr bwMode="auto">
            <a:xfrm>
              <a:off x="1176" y="1984"/>
              <a:ext cx="8" cy="1712"/>
            </a:xfrm>
            <a:custGeom>
              <a:avLst/>
              <a:gdLst>
                <a:gd name="T0" fmla="*/ 0 w 8"/>
                <a:gd name="T1" fmla="*/ 0 h 1712"/>
                <a:gd name="T2" fmla="*/ 8 w 8"/>
                <a:gd name="T3" fmla="*/ 1712 h 1712"/>
                <a:gd name="T4" fmla="*/ 0 60000 65536"/>
                <a:gd name="T5" fmla="*/ 0 60000 65536"/>
                <a:gd name="T6" fmla="*/ 0 w 8"/>
                <a:gd name="T7" fmla="*/ 0 h 1712"/>
                <a:gd name="T8" fmla="*/ 8 w 8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12">
                  <a:moveTo>
                    <a:pt x="0" y="0"/>
                  </a:moveTo>
                  <a:lnTo>
                    <a:pt x="8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Freeform 19"/>
            <p:cNvSpPr>
              <a:spLocks/>
            </p:cNvSpPr>
            <p:nvPr/>
          </p:nvSpPr>
          <p:spPr bwMode="auto">
            <a:xfrm>
              <a:off x="1376" y="1984"/>
              <a:ext cx="1" cy="1720"/>
            </a:xfrm>
            <a:custGeom>
              <a:avLst/>
              <a:gdLst>
                <a:gd name="T0" fmla="*/ 0 w 1"/>
                <a:gd name="T1" fmla="*/ 0 h 1720"/>
                <a:gd name="T2" fmla="*/ 0 w 1"/>
                <a:gd name="T3" fmla="*/ 1720 h 1720"/>
                <a:gd name="T4" fmla="*/ 0 60000 65536"/>
                <a:gd name="T5" fmla="*/ 0 60000 65536"/>
                <a:gd name="T6" fmla="*/ 0 w 1"/>
                <a:gd name="T7" fmla="*/ 0 h 1720"/>
                <a:gd name="T8" fmla="*/ 1 w 1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0">
                  <a:moveTo>
                    <a:pt x="0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 rot="5400000">
            <a:off x="2381250" y="3028950"/>
            <a:ext cx="2489200" cy="3213100"/>
            <a:chOff x="784" y="1960"/>
            <a:chExt cx="1608" cy="1752"/>
          </a:xfrm>
        </p:grpSpPr>
        <p:sp>
          <p:nvSpPr>
            <p:cNvPr id="16396" name="Freeform 21"/>
            <p:cNvSpPr>
              <a:spLocks/>
            </p:cNvSpPr>
            <p:nvPr/>
          </p:nvSpPr>
          <p:spPr bwMode="auto">
            <a:xfrm>
              <a:off x="1576" y="1984"/>
              <a:ext cx="8" cy="1720"/>
            </a:xfrm>
            <a:custGeom>
              <a:avLst/>
              <a:gdLst>
                <a:gd name="T0" fmla="*/ 8 w 8"/>
                <a:gd name="T1" fmla="*/ 0 h 1720"/>
                <a:gd name="T2" fmla="*/ 0 w 8"/>
                <a:gd name="T3" fmla="*/ 1720 h 1720"/>
                <a:gd name="T4" fmla="*/ 0 60000 65536"/>
                <a:gd name="T5" fmla="*/ 0 60000 65536"/>
                <a:gd name="T6" fmla="*/ 0 w 8"/>
                <a:gd name="T7" fmla="*/ 0 h 1720"/>
                <a:gd name="T8" fmla="*/ 8 w 8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20">
                  <a:moveTo>
                    <a:pt x="8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Line 22"/>
            <p:cNvSpPr>
              <a:spLocks noChangeShapeType="1"/>
            </p:cNvSpPr>
            <p:nvPr/>
          </p:nvSpPr>
          <p:spPr bwMode="auto">
            <a:xfrm>
              <a:off x="2392" y="1968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Line 23"/>
            <p:cNvSpPr>
              <a:spLocks noChangeShapeType="1"/>
            </p:cNvSpPr>
            <p:nvPr/>
          </p:nvSpPr>
          <p:spPr bwMode="auto">
            <a:xfrm>
              <a:off x="17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Line 24"/>
            <p:cNvSpPr>
              <a:spLocks noChangeShapeType="1"/>
            </p:cNvSpPr>
            <p:nvPr/>
          </p:nvSpPr>
          <p:spPr bwMode="auto">
            <a:xfrm>
              <a:off x="1968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Line 25"/>
            <p:cNvSpPr>
              <a:spLocks noChangeShapeType="1"/>
            </p:cNvSpPr>
            <p:nvPr/>
          </p:nvSpPr>
          <p:spPr bwMode="auto">
            <a:xfrm>
              <a:off x="2176" y="1960"/>
              <a:ext cx="0" cy="17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1" name="Freeform 26"/>
            <p:cNvSpPr>
              <a:spLocks/>
            </p:cNvSpPr>
            <p:nvPr/>
          </p:nvSpPr>
          <p:spPr bwMode="auto">
            <a:xfrm>
              <a:off x="784" y="1984"/>
              <a:ext cx="1" cy="1712"/>
            </a:xfrm>
            <a:custGeom>
              <a:avLst/>
              <a:gdLst>
                <a:gd name="T0" fmla="*/ 0 w 1"/>
                <a:gd name="T1" fmla="*/ 0 h 1712"/>
                <a:gd name="T2" fmla="*/ 0 w 1"/>
                <a:gd name="T3" fmla="*/ 1712 h 1712"/>
                <a:gd name="T4" fmla="*/ 0 60000 65536"/>
                <a:gd name="T5" fmla="*/ 0 60000 65536"/>
                <a:gd name="T6" fmla="*/ 0 w 1"/>
                <a:gd name="T7" fmla="*/ 0 h 1712"/>
                <a:gd name="T8" fmla="*/ 1 w 1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12">
                  <a:moveTo>
                    <a:pt x="0" y="0"/>
                  </a:moveTo>
                  <a:lnTo>
                    <a:pt x="0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Freeform 27"/>
            <p:cNvSpPr>
              <a:spLocks/>
            </p:cNvSpPr>
            <p:nvPr/>
          </p:nvSpPr>
          <p:spPr bwMode="auto">
            <a:xfrm>
              <a:off x="984" y="1984"/>
              <a:ext cx="1" cy="1728"/>
            </a:xfrm>
            <a:custGeom>
              <a:avLst/>
              <a:gdLst>
                <a:gd name="T0" fmla="*/ 0 w 1"/>
                <a:gd name="T1" fmla="*/ 0 h 1728"/>
                <a:gd name="T2" fmla="*/ 0 w 1"/>
                <a:gd name="T3" fmla="*/ 1728 h 1728"/>
                <a:gd name="T4" fmla="*/ 0 60000 65536"/>
                <a:gd name="T5" fmla="*/ 0 60000 65536"/>
                <a:gd name="T6" fmla="*/ 0 w 1"/>
                <a:gd name="T7" fmla="*/ 0 h 1728"/>
                <a:gd name="T8" fmla="*/ 1 w 1"/>
                <a:gd name="T9" fmla="*/ 1728 h 17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8">
                  <a:moveTo>
                    <a:pt x="0" y="0"/>
                  </a:moveTo>
                  <a:lnTo>
                    <a:pt x="0" y="1728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3" name="Freeform 28"/>
            <p:cNvSpPr>
              <a:spLocks/>
            </p:cNvSpPr>
            <p:nvPr/>
          </p:nvSpPr>
          <p:spPr bwMode="auto">
            <a:xfrm>
              <a:off x="1176" y="1984"/>
              <a:ext cx="8" cy="1712"/>
            </a:xfrm>
            <a:custGeom>
              <a:avLst/>
              <a:gdLst>
                <a:gd name="T0" fmla="*/ 0 w 8"/>
                <a:gd name="T1" fmla="*/ 0 h 1712"/>
                <a:gd name="T2" fmla="*/ 8 w 8"/>
                <a:gd name="T3" fmla="*/ 1712 h 1712"/>
                <a:gd name="T4" fmla="*/ 0 60000 65536"/>
                <a:gd name="T5" fmla="*/ 0 60000 65536"/>
                <a:gd name="T6" fmla="*/ 0 w 8"/>
                <a:gd name="T7" fmla="*/ 0 h 1712"/>
                <a:gd name="T8" fmla="*/ 8 w 8"/>
                <a:gd name="T9" fmla="*/ 1712 h 17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712">
                  <a:moveTo>
                    <a:pt x="0" y="0"/>
                  </a:moveTo>
                  <a:lnTo>
                    <a:pt x="8" y="1712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9"/>
            <p:cNvSpPr>
              <a:spLocks/>
            </p:cNvSpPr>
            <p:nvPr/>
          </p:nvSpPr>
          <p:spPr bwMode="auto">
            <a:xfrm>
              <a:off x="1376" y="1984"/>
              <a:ext cx="1" cy="1720"/>
            </a:xfrm>
            <a:custGeom>
              <a:avLst/>
              <a:gdLst>
                <a:gd name="T0" fmla="*/ 0 w 1"/>
                <a:gd name="T1" fmla="*/ 0 h 1720"/>
                <a:gd name="T2" fmla="*/ 0 w 1"/>
                <a:gd name="T3" fmla="*/ 1720 h 1720"/>
                <a:gd name="T4" fmla="*/ 0 60000 65536"/>
                <a:gd name="T5" fmla="*/ 0 60000 65536"/>
                <a:gd name="T6" fmla="*/ 0 w 1"/>
                <a:gd name="T7" fmla="*/ 0 h 1720"/>
                <a:gd name="T8" fmla="*/ 1 w 1"/>
                <a:gd name="T9" fmla="*/ 1720 h 17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720">
                  <a:moveTo>
                    <a:pt x="0" y="0"/>
                  </a:moveTo>
                  <a:lnTo>
                    <a:pt x="0" y="172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740968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8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8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44444 0.512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0" y="25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58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8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500" fill="hold"/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5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8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" fill="hold"/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57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8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580"/>
                  </p:tgtEl>
                </p:cond>
              </p:nextCondLst>
            </p:seq>
          </p:childTnLst>
        </p:cTn>
      </p:par>
    </p:tnLst>
    <p:bldLst>
      <p:bldP spid="4085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74700" y="1171575"/>
            <a:ext cx="2601913" cy="525463"/>
            <a:chOff x="584" y="1008"/>
            <a:chExt cx="1329" cy="289"/>
          </a:xfrm>
        </p:grpSpPr>
        <p:sp>
          <p:nvSpPr>
            <p:cNvPr id="377860" name="Freeform 4"/>
            <p:cNvSpPr>
              <a:spLocks/>
            </p:cNvSpPr>
            <p:nvPr/>
          </p:nvSpPr>
          <p:spPr bwMode="auto">
            <a:xfrm>
              <a:off x="592" y="1160"/>
              <a:ext cx="1313" cy="1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112"/>
                </a:cxn>
                <a:cxn ang="0">
                  <a:pos x="632" y="216"/>
                </a:cxn>
                <a:cxn ang="0">
                  <a:pos x="1200" y="120"/>
                </a:cxn>
                <a:cxn ang="0">
                  <a:pos x="1312" y="16"/>
                </a:cxn>
              </a:cxnLst>
              <a:rect l="0" t="0" r="r" b="b"/>
              <a:pathLst>
                <a:path w="1313" h="217">
                  <a:moveTo>
                    <a:pt x="0" y="0"/>
                  </a:moveTo>
                  <a:cubicBezTo>
                    <a:pt x="20" y="19"/>
                    <a:pt x="15" y="76"/>
                    <a:pt x="120" y="112"/>
                  </a:cubicBezTo>
                  <a:cubicBezTo>
                    <a:pt x="225" y="148"/>
                    <a:pt x="452" y="215"/>
                    <a:pt x="632" y="216"/>
                  </a:cubicBezTo>
                  <a:cubicBezTo>
                    <a:pt x="812" y="217"/>
                    <a:pt x="1087" y="153"/>
                    <a:pt x="1200" y="120"/>
                  </a:cubicBezTo>
                  <a:cubicBezTo>
                    <a:pt x="1313" y="87"/>
                    <a:pt x="1289" y="38"/>
                    <a:pt x="1312" y="16"/>
                  </a:cubicBezTo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7861" name="Freeform 5"/>
            <p:cNvSpPr>
              <a:spLocks/>
            </p:cNvSpPr>
            <p:nvPr/>
          </p:nvSpPr>
          <p:spPr bwMode="auto">
            <a:xfrm flipV="1">
              <a:off x="584" y="1008"/>
              <a:ext cx="1329" cy="1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0" y="112"/>
                </a:cxn>
                <a:cxn ang="0">
                  <a:pos x="632" y="216"/>
                </a:cxn>
                <a:cxn ang="0">
                  <a:pos x="1200" y="120"/>
                </a:cxn>
                <a:cxn ang="0">
                  <a:pos x="1312" y="16"/>
                </a:cxn>
              </a:cxnLst>
              <a:rect l="0" t="0" r="r" b="b"/>
              <a:pathLst>
                <a:path w="1313" h="217">
                  <a:moveTo>
                    <a:pt x="0" y="0"/>
                  </a:moveTo>
                  <a:cubicBezTo>
                    <a:pt x="20" y="19"/>
                    <a:pt x="15" y="76"/>
                    <a:pt x="120" y="112"/>
                  </a:cubicBezTo>
                  <a:cubicBezTo>
                    <a:pt x="225" y="148"/>
                    <a:pt x="452" y="215"/>
                    <a:pt x="632" y="216"/>
                  </a:cubicBezTo>
                  <a:cubicBezTo>
                    <a:pt x="812" y="217"/>
                    <a:pt x="1087" y="153"/>
                    <a:pt x="1200" y="120"/>
                  </a:cubicBezTo>
                  <a:cubicBezTo>
                    <a:pt x="1313" y="87"/>
                    <a:pt x="1289" y="38"/>
                    <a:pt x="1312" y="16"/>
                  </a:cubicBezTo>
                </a:path>
              </a:pathLst>
            </a:custGeom>
            <a:gradFill rotWithShape="1">
              <a:gsLst>
                <a:gs pos="0">
                  <a:schemeClr val="bg1"/>
                </a:gs>
                <a:gs pos="50000">
                  <a:schemeClr val="accent1"/>
                </a:gs>
                <a:gs pos="100000">
                  <a:schemeClr val="bg1"/>
                </a:gs>
              </a:gsLst>
              <a:lin ang="18900000" scaled="1"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377862" name="Freeform 6"/>
          <p:cNvSpPr>
            <a:spLocks/>
          </p:cNvSpPr>
          <p:nvPr/>
        </p:nvSpPr>
        <p:spPr bwMode="auto">
          <a:xfrm>
            <a:off x="790575" y="2347913"/>
            <a:ext cx="2568575" cy="3525837"/>
          </a:xfrm>
          <a:custGeom>
            <a:avLst/>
            <a:gdLst/>
            <a:ahLst/>
            <a:cxnLst>
              <a:cxn ang="0">
                <a:pos x="16" y="1920"/>
              </a:cxn>
              <a:cxn ang="0">
                <a:pos x="1312" y="1944"/>
              </a:cxn>
              <a:cxn ang="0">
                <a:pos x="1312" y="0"/>
              </a:cxn>
              <a:cxn ang="0">
                <a:pos x="0" y="16"/>
              </a:cxn>
              <a:cxn ang="0">
                <a:pos x="16" y="1920"/>
              </a:cxn>
            </a:cxnLst>
            <a:rect l="0" t="0" r="r" b="b"/>
            <a:pathLst>
              <a:path w="1312" h="1944">
                <a:moveTo>
                  <a:pt x="16" y="1920"/>
                </a:moveTo>
                <a:lnTo>
                  <a:pt x="1312" y="1944"/>
                </a:lnTo>
                <a:lnTo>
                  <a:pt x="1312" y="0"/>
                </a:lnTo>
                <a:lnTo>
                  <a:pt x="0" y="16"/>
                </a:lnTo>
                <a:lnTo>
                  <a:pt x="16" y="192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50000">
                <a:srgbClr val="66CCFF"/>
              </a:gs>
              <a:gs pos="100000">
                <a:schemeClr val="bg1"/>
              </a:gs>
            </a:gsLst>
            <a:lin ang="18900000" scaled="1"/>
          </a:gradFill>
          <a:ln w="9525" cap="flat" cmpd="sng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822325" y="2333625"/>
            <a:ext cx="2570163" cy="3890963"/>
            <a:chOff x="608" y="1648"/>
            <a:chExt cx="1313" cy="2145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608" y="1648"/>
              <a:ext cx="1304" cy="1968"/>
              <a:chOff x="608" y="1648"/>
              <a:chExt cx="1304" cy="1968"/>
            </a:xfrm>
          </p:grpSpPr>
          <p:sp>
            <p:nvSpPr>
              <p:cNvPr id="18461" name="Line 9"/>
              <p:cNvSpPr>
                <a:spLocks noChangeShapeType="1"/>
              </p:cNvSpPr>
              <p:nvPr/>
            </p:nvSpPr>
            <p:spPr bwMode="auto">
              <a:xfrm>
                <a:off x="608" y="1648"/>
                <a:ext cx="8" cy="1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62" name="Line 10"/>
              <p:cNvSpPr>
                <a:spLocks noChangeShapeType="1"/>
              </p:cNvSpPr>
              <p:nvPr/>
            </p:nvSpPr>
            <p:spPr bwMode="auto">
              <a:xfrm>
                <a:off x="1904" y="1656"/>
                <a:ext cx="8" cy="19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8460" name="Freeform 11"/>
            <p:cNvSpPr>
              <a:spLocks/>
            </p:cNvSpPr>
            <p:nvPr/>
          </p:nvSpPr>
          <p:spPr bwMode="auto">
            <a:xfrm>
              <a:off x="608" y="3576"/>
              <a:ext cx="1313" cy="217"/>
            </a:xfrm>
            <a:custGeom>
              <a:avLst/>
              <a:gdLst>
                <a:gd name="T0" fmla="*/ 0 w 1313"/>
                <a:gd name="T1" fmla="*/ 0 h 217"/>
                <a:gd name="T2" fmla="*/ 120 w 1313"/>
                <a:gd name="T3" fmla="*/ 112 h 217"/>
                <a:gd name="T4" fmla="*/ 632 w 1313"/>
                <a:gd name="T5" fmla="*/ 216 h 217"/>
                <a:gd name="T6" fmla="*/ 1200 w 1313"/>
                <a:gd name="T7" fmla="*/ 120 h 217"/>
                <a:gd name="T8" fmla="*/ 1312 w 1313"/>
                <a:gd name="T9" fmla="*/ 16 h 2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3"/>
                <a:gd name="T16" fmla="*/ 0 h 217"/>
                <a:gd name="T17" fmla="*/ 1313 w 1313"/>
                <a:gd name="T18" fmla="*/ 217 h 2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3" h="217">
                  <a:moveTo>
                    <a:pt x="0" y="0"/>
                  </a:moveTo>
                  <a:cubicBezTo>
                    <a:pt x="20" y="19"/>
                    <a:pt x="15" y="76"/>
                    <a:pt x="120" y="112"/>
                  </a:cubicBezTo>
                  <a:cubicBezTo>
                    <a:pt x="225" y="148"/>
                    <a:pt x="452" y="215"/>
                    <a:pt x="632" y="216"/>
                  </a:cubicBezTo>
                  <a:cubicBezTo>
                    <a:pt x="812" y="217"/>
                    <a:pt x="1087" y="153"/>
                    <a:pt x="1200" y="120"/>
                  </a:cubicBezTo>
                  <a:cubicBezTo>
                    <a:pt x="1313" y="87"/>
                    <a:pt x="1289" y="38"/>
                    <a:pt x="1312" y="16"/>
                  </a:cubicBezTo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66CCFF"/>
                </a:gs>
              </a:gsLst>
              <a:lin ang="18900000" scaled="1"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822325" y="1563688"/>
            <a:ext cx="2543175" cy="812800"/>
            <a:chOff x="608" y="1224"/>
            <a:chExt cx="1299" cy="448"/>
          </a:xfrm>
        </p:grpSpPr>
        <p:sp>
          <p:nvSpPr>
            <p:cNvPr id="18457" name="Freeform 13"/>
            <p:cNvSpPr>
              <a:spLocks/>
            </p:cNvSpPr>
            <p:nvPr/>
          </p:nvSpPr>
          <p:spPr bwMode="auto">
            <a:xfrm>
              <a:off x="608" y="1224"/>
              <a:ext cx="243" cy="448"/>
            </a:xfrm>
            <a:custGeom>
              <a:avLst/>
              <a:gdLst>
                <a:gd name="T0" fmla="*/ 0 w 243"/>
                <a:gd name="T1" fmla="*/ 448 h 448"/>
                <a:gd name="T2" fmla="*/ 48 w 243"/>
                <a:gd name="T3" fmla="*/ 352 h 448"/>
                <a:gd name="T4" fmla="*/ 200 w 243"/>
                <a:gd name="T5" fmla="*/ 280 h 448"/>
                <a:gd name="T6" fmla="*/ 232 w 243"/>
                <a:gd name="T7" fmla="*/ 128 h 448"/>
                <a:gd name="T8" fmla="*/ 136 w 243"/>
                <a:gd name="T9" fmla="*/ 48 h 448"/>
                <a:gd name="T10" fmla="*/ 32 w 243"/>
                <a:gd name="T11" fmla="*/ 0 h 4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3"/>
                <a:gd name="T19" fmla="*/ 0 h 448"/>
                <a:gd name="T20" fmla="*/ 243 w 243"/>
                <a:gd name="T21" fmla="*/ 448 h 4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3" h="448">
                  <a:moveTo>
                    <a:pt x="0" y="448"/>
                  </a:moveTo>
                  <a:cubicBezTo>
                    <a:pt x="7" y="414"/>
                    <a:pt x="15" y="380"/>
                    <a:pt x="48" y="352"/>
                  </a:cubicBezTo>
                  <a:cubicBezTo>
                    <a:pt x="81" y="324"/>
                    <a:pt x="169" y="317"/>
                    <a:pt x="200" y="280"/>
                  </a:cubicBezTo>
                  <a:cubicBezTo>
                    <a:pt x="231" y="243"/>
                    <a:pt x="243" y="166"/>
                    <a:pt x="232" y="128"/>
                  </a:cubicBezTo>
                  <a:cubicBezTo>
                    <a:pt x="221" y="90"/>
                    <a:pt x="169" y="69"/>
                    <a:pt x="136" y="48"/>
                  </a:cubicBezTo>
                  <a:cubicBezTo>
                    <a:pt x="103" y="27"/>
                    <a:pt x="67" y="13"/>
                    <a:pt x="3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8" name="Freeform 14"/>
            <p:cNvSpPr>
              <a:spLocks/>
            </p:cNvSpPr>
            <p:nvPr/>
          </p:nvSpPr>
          <p:spPr bwMode="auto">
            <a:xfrm flipH="1">
              <a:off x="1664" y="1224"/>
              <a:ext cx="243" cy="448"/>
            </a:xfrm>
            <a:custGeom>
              <a:avLst/>
              <a:gdLst>
                <a:gd name="T0" fmla="*/ 0 w 243"/>
                <a:gd name="T1" fmla="*/ 448 h 448"/>
                <a:gd name="T2" fmla="*/ 48 w 243"/>
                <a:gd name="T3" fmla="*/ 352 h 448"/>
                <a:gd name="T4" fmla="*/ 200 w 243"/>
                <a:gd name="T5" fmla="*/ 280 h 448"/>
                <a:gd name="T6" fmla="*/ 232 w 243"/>
                <a:gd name="T7" fmla="*/ 128 h 448"/>
                <a:gd name="T8" fmla="*/ 136 w 243"/>
                <a:gd name="T9" fmla="*/ 48 h 448"/>
                <a:gd name="T10" fmla="*/ 32 w 243"/>
                <a:gd name="T11" fmla="*/ 0 h 4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3"/>
                <a:gd name="T19" fmla="*/ 0 h 448"/>
                <a:gd name="T20" fmla="*/ 243 w 243"/>
                <a:gd name="T21" fmla="*/ 448 h 4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3" h="448">
                  <a:moveTo>
                    <a:pt x="0" y="448"/>
                  </a:moveTo>
                  <a:cubicBezTo>
                    <a:pt x="7" y="414"/>
                    <a:pt x="15" y="380"/>
                    <a:pt x="48" y="352"/>
                  </a:cubicBezTo>
                  <a:cubicBezTo>
                    <a:pt x="81" y="324"/>
                    <a:pt x="169" y="317"/>
                    <a:pt x="200" y="280"/>
                  </a:cubicBezTo>
                  <a:cubicBezTo>
                    <a:pt x="231" y="243"/>
                    <a:pt x="243" y="166"/>
                    <a:pt x="232" y="128"/>
                  </a:cubicBezTo>
                  <a:cubicBezTo>
                    <a:pt x="221" y="90"/>
                    <a:pt x="169" y="69"/>
                    <a:pt x="136" y="48"/>
                  </a:cubicBezTo>
                  <a:cubicBezTo>
                    <a:pt x="103" y="27"/>
                    <a:pt x="67" y="13"/>
                    <a:pt x="32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8442" name="Picture 15" descr="u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488" y="2263775"/>
            <a:ext cx="24447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1674813" y="1141413"/>
            <a:ext cx="776287" cy="352425"/>
            <a:chOff x="3156" y="2103"/>
            <a:chExt cx="436" cy="250"/>
          </a:xfrm>
        </p:grpSpPr>
        <p:sp>
          <p:nvSpPr>
            <p:cNvPr id="18455" name="Freeform 18"/>
            <p:cNvSpPr>
              <a:spLocks/>
            </p:cNvSpPr>
            <p:nvPr/>
          </p:nvSpPr>
          <p:spPr bwMode="auto">
            <a:xfrm>
              <a:off x="3156" y="2103"/>
              <a:ext cx="436" cy="244"/>
            </a:xfrm>
            <a:custGeom>
              <a:avLst/>
              <a:gdLst>
                <a:gd name="T0" fmla="*/ 212 w 436"/>
                <a:gd name="T1" fmla="*/ 225 h 244"/>
                <a:gd name="T2" fmla="*/ 28 w 436"/>
                <a:gd name="T3" fmla="*/ 225 h 244"/>
                <a:gd name="T4" fmla="*/ 44 w 436"/>
                <a:gd name="T5" fmla="*/ 113 h 244"/>
                <a:gd name="T6" fmla="*/ 116 w 436"/>
                <a:gd name="T7" fmla="*/ 31 h 244"/>
                <a:gd name="T8" fmla="*/ 212 w 436"/>
                <a:gd name="T9" fmla="*/ 1 h 244"/>
                <a:gd name="T10" fmla="*/ 308 w 436"/>
                <a:gd name="T11" fmla="*/ 36 h 244"/>
                <a:gd name="T12" fmla="*/ 404 w 436"/>
                <a:gd name="T13" fmla="*/ 121 h 244"/>
                <a:gd name="T14" fmla="*/ 404 w 436"/>
                <a:gd name="T15" fmla="*/ 217 h 244"/>
                <a:gd name="T16" fmla="*/ 212 w 436"/>
                <a:gd name="T17" fmla="*/ 225 h 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6"/>
                <a:gd name="T28" fmla="*/ 0 h 244"/>
                <a:gd name="T29" fmla="*/ 436 w 436"/>
                <a:gd name="T30" fmla="*/ 244 h 2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6" h="244">
                  <a:moveTo>
                    <a:pt x="212" y="225"/>
                  </a:moveTo>
                  <a:cubicBezTo>
                    <a:pt x="163" y="242"/>
                    <a:pt x="56" y="244"/>
                    <a:pt x="28" y="225"/>
                  </a:cubicBezTo>
                  <a:cubicBezTo>
                    <a:pt x="0" y="206"/>
                    <a:pt x="29" y="145"/>
                    <a:pt x="44" y="113"/>
                  </a:cubicBezTo>
                  <a:cubicBezTo>
                    <a:pt x="59" y="81"/>
                    <a:pt x="88" y="50"/>
                    <a:pt x="116" y="31"/>
                  </a:cubicBezTo>
                  <a:cubicBezTo>
                    <a:pt x="144" y="12"/>
                    <a:pt x="180" y="0"/>
                    <a:pt x="212" y="1"/>
                  </a:cubicBezTo>
                  <a:cubicBezTo>
                    <a:pt x="244" y="1"/>
                    <a:pt x="276" y="16"/>
                    <a:pt x="308" y="36"/>
                  </a:cubicBezTo>
                  <a:cubicBezTo>
                    <a:pt x="340" y="56"/>
                    <a:pt x="388" y="91"/>
                    <a:pt x="404" y="121"/>
                  </a:cubicBezTo>
                  <a:cubicBezTo>
                    <a:pt x="420" y="151"/>
                    <a:pt x="436" y="200"/>
                    <a:pt x="404" y="217"/>
                  </a:cubicBezTo>
                  <a:cubicBezTo>
                    <a:pt x="372" y="234"/>
                    <a:pt x="252" y="223"/>
                    <a:pt x="212" y="225"/>
                  </a:cubicBezTo>
                  <a:close/>
                </a:path>
              </a:pathLst>
            </a:custGeom>
            <a:solidFill>
              <a:srgbClr val="66CCFF"/>
            </a:solidFill>
            <a:ln w="1905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56" name="Freeform 19"/>
            <p:cNvSpPr>
              <a:spLocks/>
            </p:cNvSpPr>
            <p:nvPr/>
          </p:nvSpPr>
          <p:spPr bwMode="auto">
            <a:xfrm>
              <a:off x="3204" y="2205"/>
              <a:ext cx="337" cy="148"/>
            </a:xfrm>
            <a:custGeom>
              <a:avLst/>
              <a:gdLst>
                <a:gd name="T0" fmla="*/ 36 w 337"/>
                <a:gd name="T1" fmla="*/ 131 h 148"/>
                <a:gd name="T2" fmla="*/ 84 w 337"/>
                <a:gd name="T3" fmla="*/ 43 h 148"/>
                <a:gd name="T4" fmla="*/ 164 w 337"/>
                <a:gd name="T5" fmla="*/ 3 h 148"/>
                <a:gd name="T6" fmla="*/ 260 w 337"/>
                <a:gd name="T7" fmla="*/ 27 h 148"/>
                <a:gd name="T8" fmla="*/ 300 w 337"/>
                <a:gd name="T9" fmla="*/ 131 h 148"/>
                <a:gd name="T10" fmla="*/ 36 w 337"/>
                <a:gd name="T11" fmla="*/ 131 h 1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7"/>
                <a:gd name="T19" fmla="*/ 0 h 148"/>
                <a:gd name="T20" fmla="*/ 337 w 337"/>
                <a:gd name="T21" fmla="*/ 148 h 1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7" h="148">
                  <a:moveTo>
                    <a:pt x="36" y="131"/>
                  </a:moveTo>
                  <a:cubicBezTo>
                    <a:pt x="0" y="116"/>
                    <a:pt x="63" y="64"/>
                    <a:pt x="84" y="43"/>
                  </a:cubicBezTo>
                  <a:cubicBezTo>
                    <a:pt x="105" y="22"/>
                    <a:pt x="135" y="6"/>
                    <a:pt x="164" y="3"/>
                  </a:cubicBezTo>
                  <a:cubicBezTo>
                    <a:pt x="193" y="0"/>
                    <a:pt x="237" y="6"/>
                    <a:pt x="260" y="27"/>
                  </a:cubicBezTo>
                  <a:cubicBezTo>
                    <a:pt x="283" y="48"/>
                    <a:pt x="337" y="114"/>
                    <a:pt x="300" y="131"/>
                  </a:cubicBezTo>
                  <a:cubicBezTo>
                    <a:pt x="263" y="148"/>
                    <a:pt x="91" y="131"/>
                    <a:pt x="36" y="131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77883" name="Freeform 27"/>
          <p:cNvSpPr>
            <a:spLocks/>
          </p:cNvSpPr>
          <p:nvPr/>
        </p:nvSpPr>
        <p:spPr bwMode="auto">
          <a:xfrm>
            <a:off x="833438" y="4448175"/>
            <a:ext cx="2528887" cy="1762125"/>
          </a:xfrm>
          <a:custGeom>
            <a:avLst/>
            <a:gdLst>
              <a:gd name="T0" fmla="*/ 12 w 1593"/>
              <a:gd name="T1" fmla="*/ 0 h 1110"/>
              <a:gd name="T2" fmla="*/ 0 w 1593"/>
              <a:gd name="T3" fmla="*/ 891 h 1110"/>
              <a:gd name="T4" fmla="*/ 39 w 1593"/>
              <a:gd name="T5" fmla="*/ 930 h 1110"/>
              <a:gd name="T6" fmla="*/ 95 w 1593"/>
              <a:gd name="T7" fmla="*/ 974 h 1110"/>
              <a:gd name="T8" fmla="*/ 239 w 1593"/>
              <a:gd name="T9" fmla="*/ 1018 h 1110"/>
              <a:gd name="T10" fmla="*/ 455 w 1593"/>
              <a:gd name="T11" fmla="*/ 1078 h 1110"/>
              <a:gd name="T12" fmla="*/ 603 w 1593"/>
              <a:gd name="T13" fmla="*/ 1098 h 1110"/>
              <a:gd name="T14" fmla="*/ 759 w 1593"/>
              <a:gd name="T15" fmla="*/ 1110 h 1110"/>
              <a:gd name="T16" fmla="*/ 967 w 1593"/>
              <a:gd name="T17" fmla="*/ 1098 h 1110"/>
              <a:gd name="T18" fmla="*/ 1191 w 1593"/>
              <a:gd name="T19" fmla="*/ 1062 h 1110"/>
              <a:gd name="T20" fmla="*/ 1399 w 1593"/>
              <a:gd name="T21" fmla="*/ 1018 h 1110"/>
              <a:gd name="T22" fmla="*/ 1531 w 1593"/>
              <a:gd name="T23" fmla="*/ 982 h 1110"/>
              <a:gd name="T24" fmla="*/ 1591 w 1593"/>
              <a:gd name="T25" fmla="*/ 894 h 1110"/>
              <a:gd name="T26" fmla="*/ 1593 w 1593"/>
              <a:gd name="T27" fmla="*/ 42 h 1110"/>
              <a:gd name="T28" fmla="*/ 1488 w 1593"/>
              <a:gd name="T29" fmla="*/ 102 h 1110"/>
              <a:gd name="T30" fmla="*/ 1383 w 1593"/>
              <a:gd name="T31" fmla="*/ 135 h 1110"/>
              <a:gd name="T32" fmla="*/ 1278 w 1593"/>
              <a:gd name="T33" fmla="*/ 159 h 1110"/>
              <a:gd name="T34" fmla="*/ 1134 w 1593"/>
              <a:gd name="T35" fmla="*/ 174 h 1110"/>
              <a:gd name="T36" fmla="*/ 1011 w 1593"/>
              <a:gd name="T37" fmla="*/ 186 h 1110"/>
              <a:gd name="T38" fmla="*/ 924 w 1593"/>
              <a:gd name="T39" fmla="*/ 183 h 1110"/>
              <a:gd name="T40" fmla="*/ 798 w 1593"/>
              <a:gd name="T41" fmla="*/ 195 h 1110"/>
              <a:gd name="T42" fmla="*/ 648 w 1593"/>
              <a:gd name="T43" fmla="*/ 183 h 1110"/>
              <a:gd name="T44" fmla="*/ 522 w 1593"/>
              <a:gd name="T45" fmla="*/ 177 h 1110"/>
              <a:gd name="T46" fmla="*/ 366 w 1593"/>
              <a:gd name="T47" fmla="*/ 150 h 1110"/>
              <a:gd name="T48" fmla="*/ 189 w 1593"/>
              <a:gd name="T49" fmla="*/ 108 h 1110"/>
              <a:gd name="T50" fmla="*/ 81 w 1593"/>
              <a:gd name="T51" fmla="*/ 63 h 1110"/>
              <a:gd name="T52" fmla="*/ 12 w 1593"/>
              <a:gd name="T53" fmla="*/ 0 h 111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593"/>
              <a:gd name="T82" fmla="*/ 0 h 1110"/>
              <a:gd name="T83" fmla="*/ 1593 w 1593"/>
              <a:gd name="T84" fmla="*/ 1110 h 111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593" h="1110">
                <a:moveTo>
                  <a:pt x="12" y="0"/>
                </a:moveTo>
                <a:lnTo>
                  <a:pt x="0" y="891"/>
                </a:lnTo>
                <a:lnTo>
                  <a:pt x="39" y="930"/>
                </a:lnTo>
                <a:lnTo>
                  <a:pt x="95" y="974"/>
                </a:lnTo>
                <a:lnTo>
                  <a:pt x="239" y="1018"/>
                </a:lnTo>
                <a:lnTo>
                  <a:pt x="455" y="1078"/>
                </a:lnTo>
                <a:lnTo>
                  <a:pt x="603" y="1098"/>
                </a:lnTo>
                <a:lnTo>
                  <a:pt x="759" y="1110"/>
                </a:lnTo>
                <a:lnTo>
                  <a:pt x="967" y="1098"/>
                </a:lnTo>
                <a:lnTo>
                  <a:pt x="1191" y="1062"/>
                </a:lnTo>
                <a:lnTo>
                  <a:pt x="1399" y="1018"/>
                </a:lnTo>
                <a:lnTo>
                  <a:pt x="1531" y="982"/>
                </a:lnTo>
                <a:lnTo>
                  <a:pt x="1591" y="894"/>
                </a:lnTo>
                <a:lnTo>
                  <a:pt x="1593" y="42"/>
                </a:lnTo>
                <a:lnTo>
                  <a:pt x="1488" y="102"/>
                </a:lnTo>
                <a:lnTo>
                  <a:pt x="1383" y="135"/>
                </a:lnTo>
                <a:lnTo>
                  <a:pt x="1278" y="159"/>
                </a:lnTo>
                <a:lnTo>
                  <a:pt x="1134" y="174"/>
                </a:lnTo>
                <a:lnTo>
                  <a:pt x="1011" y="186"/>
                </a:lnTo>
                <a:lnTo>
                  <a:pt x="924" y="183"/>
                </a:lnTo>
                <a:lnTo>
                  <a:pt x="798" y="195"/>
                </a:lnTo>
                <a:lnTo>
                  <a:pt x="648" y="183"/>
                </a:lnTo>
                <a:lnTo>
                  <a:pt x="522" y="177"/>
                </a:lnTo>
                <a:lnTo>
                  <a:pt x="366" y="150"/>
                </a:lnTo>
                <a:lnTo>
                  <a:pt x="189" y="108"/>
                </a:lnTo>
                <a:lnTo>
                  <a:pt x="81" y="63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72" name="Freeform 16"/>
          <p:cNvSpPr>
            <a:spLocks/>
          </p:cNvSpPr>
          <p:nvPr/>
        </p:nvSpPr>
        <p:spPr bwMode="auto">
          <a:xfrm>
            <a:off x="836613" y="2420938"/>
            <a:ext cx="2554287" cy="295275"/>
          </a:xfrm>
          <a:custGeom>
            <a:avLst/>
            <a:gdLst>
              <a:gd name="T0" fmla="*/ 0 w 1304"/>
              <a:gd name="T1" fmla="*/ 16 h 163"/>
              <a:gd name="T2" fmla="*/ 152 w 1304"/>
              <a:gd name="T3" fmla="*/ 80 h 163"/>
              <a:gd name="T4" fmla="*/ 360 w 1304"/>
              <a:gd name="T5" fmla="*/ 136 h 163"/>
              <a:gd name="T6" fmla="*/ 584 w 1304"/>
              <a:gd name="T7" fmla="*/ 160 h 163"/>
              <a:gd name="T8" fmla="*/ 792 w 1304"/>
              <a:gd name="T9" fmla="*/ 152 h 163"/>
              <a:gd name="T10" fmla="*/ 976 w 1304"/>
              <a:gd name="T11" fmla="*/ 128 h 163"/>
              <a:gd name="T12" fmla="*/ 1168 w 1304"/>
              <a:gd name="T13" fmla="*/ 72 h 163"/>
              <a:gd name="T14" fmla="*/ 1304 w 1304"/>
              <a:gd name="T15" fmla="*/ 0 h 1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04"/>
              <a:gd name="T25" fmla="*/ 0 h 163"/>
              <a:gd name="T26" fmla="*/ 1304 w 1304"/>
              <a:gd name="T27" fmla="*/ 163 h 1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04" h="163">
                <a:moveTo>
                  <a:pt x="0" y="16"/>
                </a:moveTo>
                <a:cubicBezTo>
                  <a:pt x="25" y="27"/>
                  <a:pt x="92" y="60"/>
                  <a:pt x="152" y="80"/>
                </a:cubicBezTo>
                <a:cubicBezTo>
                  <a:pt x="212" y="100"/>
                  <a:pt x="288" y="123"/>
                  <a:pt x="360" y="136"/>
                </a:cubicBezTo>
                <a:cubicBezTo>
                  <a:pt x="432" y="149"/>
                  <a:pt x="512" y="157"/>
                  <a:pt x="584" y="160"/>
                </a:cubicBezTo>
                <a:cubicBezTo>
                  <a:pt x="656" y="163"/>
                  <a:pt x="727" y="157"/>
                  <a:pt x="792" y="152"/>
                </a:cubicBezTo>
                <a:cubicBezTo>
                  <a:pt x="857" y="147"/>
                  <a:pt x="913" y="141"/>
                  <a:pt x="976" y="128"/>
                </a:cubicBezTo>
                <a:cubicBezTo>
                  <a:pt x="1039" y="115"/>
                  <a:pt x="1113" y="93"/>
                  <a:pt x="1168" y="72"/>
                </a:cubicBezTo>
                <a:cubicBezTo>
                  <a:pt x="1223" y="51"/>
                  <a:pt x="1276" y="15"/>
                  <a:pt x="1304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79" name="Freeform 23"/>
          <p:cNvSpPr>
            <a:spLocks/>
          </p:cNvSpPr>
          <p:nvPr/>
        </p:nvSpPr>
        <p:spPr bwMode="auto">
          <a:xfrm>
            <a:off x="863600" y="39497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80" name="Freeform 24"/>
          <p:cNvSpPr>
            <a:spLocks/>
          </p:cNvSpPr>
          <p:nvPr/>
        </p:nvSpPr>
        <p:spPr bwMode="auto">
          <a:xfrm>
            <a:off x="838200" y="34163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81" name="Freeform 25"/>
          <p:cNvSpPr>
            <a:spLocks/>
          </p:cNvSpPr>
          <p:nvPr/>
        </p:nvSpPr>
        <p:spPr bwMode="auto">
          <a:xfrm>
            <a:off x="850900" y="28956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82" name="Freeform 26"/>
          <p:cNvSpPr>
            <a:spLocks/>
          </p:cNvSpPr>
          <p:nvPr/>
        </p:nvSpPr>
        <p:spPr bwMode="auto">
          <a:xfrm>
            <a:off x="1282700" y="1930400"/>
            <a:ext cx="1612900" cy="222250"/>
          </a:xfrm>
          <a:custGeom>
            <a:avLst/>
            <a:gdLst>
              <a:gd name="T0" fmla="*/ 0 w 1016"/>
              <a:gd name="T1" fmla="*/ 0 h 140"/>
              <a:gd name="T2" fmla="*/ 112 w 1016"/>
              <a:gd name="T3" fmla="*/ 80 h 140"/>
              <a:gd name="T4" fmla="*/ 280 w 1016"/>
              <a:gd name="T5" fmla="*/ 120 h 140"/>
              <a:gd name="T6" fmla="*/ 496 w 1016"/>
              <a:gd name="T7" fmla="*/ 128 h 140"/>
              <a:gd name="T8" fmla="*/ 680 w 1016"/>
              <a:gd name="T9" fmla="*/ 136 h 140"/>
              <a:gd name="T10" fmla="*/ 848 w 1016"/>
              <a:gd name="T11" fmla="*/ 104 h 140"/>
              <a:gd name="T12" fmla="*/ 1016 w 1016"/>
              <a:gd name="T13" fmla="*/ 64 h 1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6"/>
              <a:gd name="T22" fmla="*/ 0 h 140"/>
              <a:gd name="T23" fmla="*/ 1016 w 1016"/>
              <a:gd name="T24" fmla="*/ 140 h 1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6" h="140">
                <a:moveTo>
                  <a:pt x="0" y="0"/>
                </a:moveTo>
                <a:cubicBezTo>
                  <a:pt x="22" y="27"/>
                  <a:pt x="65" y="60"/>
                  <a:pt x="112" y="80"/>
                </a:cubicBezTo>
                <a:cubicBezTo>
                  <a:pt x="159" y="100"/>
                  <a:pt x="216" y="112"/>
                  <a:pt x="280" y="120"/>
                </a:cubicBezTo>
                <a:cubicBezTo>
                  <a:pt x="344" y="128"/>
                  <a:pt x="429" y="125"/>
                  <a:pt x="496" y="128"/>
                </a:cubicBezTo>
                <a:cubicBezTo>
                  <a:pt x="563" y="131"/>
                  <a:pt x="621" y="140"/>
                  <a:pt x="680" y="136"/>
                </a:cubicBezTo>
                <a:cubicBezTo>
                  <a:pt x="739" y="132"/>
                  <a:pt x="792" y="116"/>
                  <a:pt x="848" y="104"/>
                </a:cubicBezTo>
                <a:cubicBezTo>
                  <a:pt x="904" y="92"/>
                  <a:pt x="981" y="72"/>
                  <a:pt x="1016" y="64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76" name="Freeform 20"/>
          <p:cNvSpPr>
            <a:spLocks/>
          </p:cNvSpPr>
          <p:nvPr/>
        </p:nvSpPr>
        <p:spPr bwMode="auto">
          <a:xfrm>
            <a:off x="838200" y="49784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77" name="Freeform 21"/>
          <p:cNvSpPr>
            <a:spLocks/>
          </p:cNvSpPr>
          <p:nvPr/>
        </p:nvSpPr>
        <p:spPr bwMode="auto">
          <a:xfrm>
            <a:off x="863600" y="54737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7878" name="Freeform 22"/>
          <p:cNvSpPr>
            <a:spLocks/>
          </p:cNvSpPr>
          <p:nvPr/>
        </p:nvSpPr>
        <p:spPr bwMode="auto">
          <a:xfrm>
            <a:off x="876300" y="4457700"/>
            <a:ext cx="2501900" cy="293688"/>
          </a:xfrm>
          <a:custGeom>
            <a:avLst/>
            <a:gdLst>
              <a:gd name="T0" fmla="*/ 0 w 1576"/>
              <a:gd name="T1" fmla="*/ 0 h 185"/>
              <a:gd name="T2" fmla="*/ 112 w 1576"/>
              <a:gd name="T3" fmla="*/ 80 h 185"/>
              <a:gd name="T4" fmla="*/ 408 w 1576"/>
              <a:gd name="T5" fmla="*/ 152 h 185"/>
              <a:gd name="T6" fmla="*/ 744 w 1576"/>
              <a:gd name="T7" fmla="*/ 184 h 185"/>
              <a:gd name="T8" fmla="*/ 1184 w 1576"/>
              <a:gd name="T9" fmla="*/ 160 h 185"/>
              <a:gd name="T10" fmla="*/ 1464 w 1576"/>
              <a:gd name="T11" fmla="*/ 88 h 185"/>
              <a:gd name="T12" fmla="*/ 1576 w 1576"/>
              <a:gd name="T13" fmla="*/ 8 h 18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76"/>
              <a:gd name="T22" fmla="*/ 0 h 185"/>
              <a:gd name="T23" fmla="*/ 1576 w 1576"/>
              <a:gd name="T24" fmla="*/ 185 h 18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76" h="185">
                <a:moveTo>
                  <a:pt x="0" y="0"/>
                </a:moveTo>
                <a:cubicBezTo>
                  <a:pt x="22" y="27"/>
                  <a:pt x="44" y="55"/>
                  <a:pt x="112" y="80"/>
                </a:cubicBezTo>
                <a:cubicBezTo>
                  <a:pt x="180" y="105"/>
                  <a:pt x="303" y="135"/>
                  <a:pt x="408" y="152"/>
                </a:cubicBezTo>
                <a:cubicBezTo>
                  <a:pt x="513" y="169"/>
                  <a:pt x="615" y="183"/>
                  <a:pt x="744" y="184"/>
                </a:cubicBezTo>
                <a:cubicBezTo>
                  <a:pt x="873" y="185"/>
                  <a:pt x="1064" y="176"/>
                  <a:pt x="1184" y="160"/>
                </a:cubicBezTo>
                <a:cubicBezTo>
                  <a:pt x="1304" y="144"/>
                  <a:pt x="1399" y="113"/>
                  <a:pt x="1464" y="88"/>
                </a:cubicBezTo>
                <a:cubicBezTo>
                  <a:pt x="1529" y="63"/>
                  <a:pt x="1552" y="35"/>
                  <a:pt x="1576" y="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377884" name="Object 28"/>
          <p:cNvGraphicFramePr>
            <a:graphicFrameLocks noChangeAspect="1"/>
          </p:cNvGraphicFramePr>
          <p:nvPr/>
        </p:nvGraphicFramePr>
        <p:xfrm>
          <a:off x="4468813" y="133350"/>
          <a:ext cx="515937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Формула" r:id="rId4" imgW="139680" imgH="393480" progId="Equation.3">
                  <p:embed/>
                </p:oleObj>
              </mc:Choice>
              <mc:Fallback>
                <p:oleObj name="Формула" r:id="rId4" imgW="139680" imgH="393480" progId="Equation.3">
                  <p:embed/>
                  <p:pic>
                    <p:nvPicPr>
                      <p:cNvPr id="377884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813" y="133350"/>
                        <a:ext cx="515937" cy="1455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7885" name="Object 29"/>
          <p:cNvGraphicFramePr>
            <a:graphicFrameLocks noChangeAspect="1"/>
          </p:cNvGraphicFramePr>
          <p:nvPr/>
        </p:nvGraphicFramePr>
        <p:xfrm>
          <a:off x="5789613" y="120650"/>
          <a:ext cx="536575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Формула" r:id="rId6" imgW="139680" imgH="393480" progId="Equation.3">
                  <p:embed/>
                </p:oleObj>
              </mc:Choice>
              <mc:Fallback>
                <p:oleObj name="Формула" r:id="rId6" imgW="139680" imgH="393480" progId="Equation.3">
                  <p:embed/>
                  <p:pic>
                    <p:nvPicPr>
                      <p:cNvPr id="37788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3" y="120650"/>
                        <a:ext cx="536575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7887" name="Object 31"/>
          <p:cNvGraphicFramePr>
            <a:graphicFrameLocks noChangeAspect="1"/>
          </p:cNvGraphicFramePr>
          <p:nvPr/>
        </p:nvGraphicFramePr>
        <p:xfrm>
          <a:off x="8189913" y="1333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Формула" r:id="rId8" imgW="139680" imgH="393480" progId="Equation.3">
                  <p:embed/>
                </p:oleObj>
              </mc:Choice>
              <mc:Fallback>
                <p:oleObj name="Формула" r:id="rId8" imgW="139680" imgH="393480" progId="Equation.3">
                  <p:embed/>
                  <p:pic>
                    <p:nvPicPr>
                      <p:cNvPr id="377887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9913" y="1333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53" name="Text Box 32"/>
          <p:cNvSpPr txBox="1">
            <a:spLocks noChangeArrowheads="1"/>
          </p:cNvSpPr>
          <p:nvPr/>
        </p:nvSpPr>
        <p:spPr bwMode="auto">
          <a:xfrm>
            <a:off x="3959225" y="4159250"/>
            <a:ext cx="4659313" cy="1554163"/>
          </a:xfrm>
          <a:prstGeom prst="rect">
            <a:avLst/>
          </a:prstGeom>
          <a:noFill/>
          <a:ln w="9525" algn="ctr">
            <a:noFill/>
            <a:prstDash val="sysDot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В бидон налили молоко.</a:t>
            </a:r>
          </a:p>
          <a:p>
            <a:r>
              <a:rPr lang="ru-RU" sz="3200" b="1"/>
              <a:t>Какая часть бидона </a:t>
            </a:r>
          </a:p>
          <a:p>
            <a:r>
              <a:rPr lang="ru-RU" sz="3200" b="1"/>
              <a:t>занята молоком?</a:t>
            </a:r>
          </a:p>
        </p:txBody>
      </p:sp>
      <p:sp>
        <p:nvSpPr>
          <p:cNvPr id="18454" name="AutoShape 33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369300" y="6096000"/>
            <a:ext cx="520700" cy="495300"/>
          </a:xfrm>
          <a:prstGeom prst="actionButtonForwardNext">
            <a:avLst/>
          </a:prstGeom>
          <a:gradFill rotWithShape="1">
            <a:gsLst>
              <a:gs pos="0">
                <a:schemeClr val="bg1"/>
              </a:gs>
              <a:gs pos="100000">
                <a:srgbClr val="33CCCC"/>
              </a:gs>
            </a:gsLst>
            <a:path path="rect">
              <a:fillToRect l="50000" t="50000" r="50000" b="50000"/>
            </a:path>
          </a:gradFill>
          <a:ln w="9525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77886" name="Object 30"/>
          <p:cNvGraphicFramePr>
            <a:graphicFrameLocks noChangeAspect="1"/>
          </p:cNvGraphicFramePr>
          <p:nvPr/>
        </p:nvGraphicFramePr>
        <p:xfrm>
          <a:off x="7021513" y="133350"/>
          <a:ext cx="534987" cy="150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Формула" r:id="rId10" imgW="139680" imgH="393480" progId="Equation.3">
                  <p:embed/>
                </p:oleObj>
              </mc:Choice>
              <mc:Fallback>
                <p:oleObj name="Формула" r:id="rId10" imgW="139680" imgH="393480" progId="Equation.3">
                  <p:embed/>
                  <p:pic>
                    <p:nvPicPr>
                      <p:cNvPr id="377886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513" y="133350"/>
                        <a:ext cx="534987" cy="150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prstDash val="sysDot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9372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7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7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7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10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3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500" fill="hold"/>
                                        <p:tgtEl>
                                          <p:spTgt spid="37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37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500" fill="hold"/>
                                        <p:tgtEl>
                                          <p:spTgt spid="3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500" fill="hold"/>
                                        <p:tgtEl>
                                          <p:spTgt spid="37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500" fill="hold"/>
                                        <p:tgtEl>
                                          <p:spTgt spid="37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500" fill="hold"/>
                                        <p:tgtEl>
                                          <p:spTgt spid="37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500" fill="hold"/>
                                        <p:tgtEl>
                                          <p:spTgt spid="37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7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78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85185E-6 L -0.575 0.6592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7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3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88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78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500" fill="hold"/>
                                        <p:tgtEl>
                                          <p:spTgt spid="3778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88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77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500" fill="hold"/>
                                        <p:tgtEl>
                                          <p:spTgt spid="3778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88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77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500" fill="hold"/>
                                        <p:tgtEl>
                                          <p:spTgt spid="3778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887"/>
                  </p:tgtEl>
                </p:cond>
              </p:nextCondLst>
            </p:seq>
          </p:childTnLst>
        </p:cTn>
      </p:par>
    </p:tnLst>
    <p:bldLst>
      <p:bldP spid="377883" grpId="0" animBg="1"/>
      <p:bldP spid="377872" grpId="0" animBg="1"/>
      <p:bldP spid="377872" grpId="1" animBg="1"/>
      <p:bldP spid="377879" grpId="0" animBg="1"/>
      <p:bldP spid="377879" grpId="1" animBg="1"/>
      <p:bldP spid="377880" grpId="0" animBg="1"/>
      <p:bldP spid="377880" grpId="1" animBg="1"/>
      <p:bldP spid="377881" grpId="0" animBg="1"/>
      <p:bldP spid="377881" grpId="1" animBg="1"/>
      <p:bldP spid="377882" grpId="0" animBg="1"/>
      <p:bldP spid="377882" grpId="1" animBg="1"/>
      <p:bldP spid="377876" grpId="0" animBg="1"/>
      <p:bldP spid="377876" grpId="1" animBg="1"/>
      <p:bldP spid="377877" grpId="0" animBg="1"/>
      <p:bldP spid="377877" grpId="1" animBg="1"/>
      <p:bldP spid="377878" grpId="0" animBg="1"/>
      <p:bldP spid="37787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552" y="-1004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Georgia" pitchFamily="18" charset="0"/>
              </a:rPr>
              <a:t>Работа в тетради с печатной основой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4" descr="j023413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3528" y="1912914"/>
            <a:ext cx="1952531" cy="2076261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928662" y="400050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3064" y="1772816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/>
              <a:t>№ 270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55776" y="3393831"/>
                <a:ext cx="5328592" cy="1982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Проверка: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ru-RU" b="1" i="1" smtClean="0">
                          <a:latin typeface="Cambria Math"/>
                          <a:cs typeface="Times New Roman" panose="02020603050405020304" pitchFamily="18" charset="0"/>
                        </a:rPr>
                        <m:t> и </m:t>
                      </m:r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ru-RU" b="1" i="1" smtClean="0">
                          <a:latin typeface="Cambria Math"/>
                          <a:cs typeface="Times New Roman" panose="02020603050405020304" pitchFamily="18" charset="0"/>
                        </a:rPr>
                        <m:t>               </m:t>
                      </m:r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ru-RU" b="1" i="1" smtClean="0">
                          <a:latin typeface="Cambria Math"/>
                          <a:cs typeface="Times New Roman" panose="02020603050405020304" pitchFamily="18" charset="0"/>
                        </a:rPr>
                        <m:t> и </m:t>
                      </m:r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ru-RU" b="1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ru-RU" b="1" i="1" dirty="0" smtClean="0">
                  <a:latin typeface="Cambria Math"/>
                  <a:cs typeface="Times New Roman" panose="02020603050405020304" pitchFamily="18" charset="0"/>
                </a:endParaRPr>
              </a:p>
              <a:p>
                <a:endParaRPr lang="ru-RU" b="1" i="1" dirty="0">
                  <a:latin typeface="Cambria Math"/>
                  <a:cs typeface="Times New Roman" panose="02020603050405020304" pitchFamily="18" charset="0"/>
                </a:endParaRPr>
              </a:p>
              <a:p>
                <a:endParaRPr lang="ru-RU" b="1" i="1" dirty="0" smtClean="0">
                  <a:latin typeface="Cambria Math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  <a:cs typeface="Times New Roman" panose="02020603050405020304" pitchFamily="18" charset="0"/>
                      </a:rPr>
                      <m:t> и </m:t>
                    </m:r>
                    <m:f>
                      <m:fPr>
                        <m:ctrlPr>
                          <a:rPr lang="ru-RU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  <a:cs typeface="Times New Roman" panose="02020603050405020304" pitchFamily="18" charset="0"/>
                      </a:rPr>
                      <m:t>            </m:t>
                    </m:r>
                    <m:f>
                      <m:fPr>
                        <m:ctrlPr>
                          <a:rPr lang="ru-RU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  <a:cs typeface="Times New Roman" panose="02020603050405020304" pitchFamily="18" charset="0"/>
                      </a:rPr>
                      <m:t> и </m:t>
                    </m:r>
                    <m:f>
                      <m:fPr>
                        <m:ctrlPr>
                          <a:rPr lang="ru-RU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  <a:cs typeface="Times New Roman" panose="02020603050405020304" pitchFamily="18" charset="0"/>
                      </a:rPr>
                      <m:t>           </m:t>
                    </m:r>
                    <m:f>
                      <m:fPr>
                        <m:ctrlPr>
                          <a:rPr lang="ru-RU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ru-RU" sz="2400" b="1" i="1" smtClean="0">
                        <a:latin typeface="Cambria Math"/>
                        <a:cs typeface="Times New Roman" panose="02020603050405020304" pitchFamily="18" charset="0"/>
                      </a:rPr>
                      <m:t> и</m:t>
                    </m:r>
                  </m:oMath>
                </a14:m>
                <a:r>
                  <a:rPr lang="ru-RU" sz="24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ru-RU" sz="240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ru-RU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393831"/>
                <a:ext cx="5328592" cy="1982787"/>
              </a:xfrm>
              <a:prstGeom prst="rect">
                <a:avLst/>
              </a:prstGeom>
              <a:blipFill rotWithShape="1">
                <a:blip r:embed="rId4"/>
                <a:stretch>
                  <a:fillRect l="-915" t="-15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3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0099"/>
                </a:solidFill>
                <a:latin typeface="Georgia" pitchFamily="18" charset="0"/>
              </a:rPr>
              <a:t>Физминутка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6565" name="Picture 5" descr="C:\Documents and Settings\Admin\Мои документы\Мои рисунки\i (1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672" y="1938330"/>
            <a:ext cx="5257474" cy="3218861"/>
          </a:xfrm>
          <a:prstGeom prst="rect">
            <a:avLst/>
          </a:prstGeom>
          <a:noFill/>
        </p:spPr>
      </p:pic>
      <p:pic>
        <p:nvPicPr>
          <p:cNvPr id="54273" name="Picture 1" descr="C:\Documents and Settings\Admin\Рабочий стол\УРОК ПО МАТЕМ 5 КЛ   ФГОС\695520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0"/>
            <a:ext cx="1931891" cy="1938331"/>
          </a:xfrm>
          <a:prstGeom prst="rect">
            <a:avLst/>
          </a:prstGeom>
          <a:noFill/>
        </p:spPr>
      </p:pic>
      <p:pic>
        <p:nvPicPr>
          <p:cNvPr id="54274" name="Picture 2" descr="C:\Documents and Settings\Admin\Рабочий стол\УРОК ПО МАТЕМ 5 КЛ   ФГОС\695520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280" y="1990723"/>
            <a:ext cx="1642827" cy="1648303"/>
          </a:xfrm>
          <a:prstGeom prst="rect">
            <a:avLst/>
          </a:prstGeom>
          <a:noFill/>
        </p:spPr>
      </p:pic>
      <p:pic>
        <p:nvPicPr>
          <p:cNvPr id="5" name="Супер физкультминутка для уро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8464" y="2255440"/>
            <a:ext cx="4172656" cy="234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283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4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7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Georgia" pitchFamily="18" charset="0"/>
              </a:rPr>
              <a:t>Запишите в виде обыкновенной дроби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ru-RU" b="1" dirty="0" smtClean="0"/>
              <a:t>Две седьмых</a:t>
            </a:r>
          </a:p>
          <a:p>
            <a:pPr marL="609600" indent="-609600">
              <a:buFontTx/>
              <a:buAutoNum type="arabicPeriod"/>
            </a:pPr>
            <a:r>
              <a:rPr lang="ru-RU" b="1" dirty="0" smtClean="0"/>
              <a:t>Четыре девятых</a:t>
            </a:r>
          </a:p>
          <a:p>
            <a:pPr marL="609600" indent="-609600">
              <a:buFontTx/>
              <a:buAutoNum type="arabicPeriod"/>
            </a:pPr>
            <a:r>
              <a:rPr lang="ru-RU" b="1" dirty="0" smtClean="0"/>
              <a:t>Одна сотая </a:t>
            </a:r>
          </a:p>
          <a:p>
            <a:pPr marL="609600" indent="-609600">
              <a:buFontTx/>
              <a:buAutoNum type="arabicPeriod"/>
            </a:pPr>
            <a:r>
              <a:rPr lang="ru-RU" b="1" dirty="0" smtClean="0"/>
              <a:t>Шесть восьмых</a:t>
            </a:r>
          </a:p>
          <a:p>
            <a:pPr marL="609600" indent="-609600">
              <a:buFontTx/>
              <a:buAutoNum type="arabicPeriod"/>
            </a:pPr>
            <a:r>
              <a:rPr lang="ru-RU" b="1" dirty="0" smtClean="0"/>
              <a:t>Три двадцать пятых</a:t>
            </a:r>
          </a:p>
          <a:p>
            <a:pPr marL="609600" indent="-609600">
              <a:buFontTx/>
              <a:buAutoNum type="arabicPeriod"/>
            </a:pPr>
            <a:r>
              <a:rPr lang="ru-RU" b="1" dirty="0" smtClean="0"/>
              <a:t>Половина </a:t>
            </a:r>
          </a:p>
          <a:p>
            <a:pPr>
              <a:buNone/>
            </a:pPr>
            <a:r>
              <a:rPr lang="ru-RU" b="1" dirty="0" smtClean="0"/>
              <a:t>Проверка:  </a:t>
            </a:r>
            <a:endParaRPr lang="ru-RU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072074"/>
            <a:ext cx="56197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5000636"/>
            <a:ext cx="398724" cy="95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5000636"/>
            <a:ext cx="642942" cy="97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2330" y="5000636"/>
            <a:ext cx="4381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9190" y="5036804"/>
            <a:ext cx="619124" cy="94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29322" y="5000636"/>
            <a:ext cx="762000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8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36" y="13712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теста</a:t>
            </a:r>
            <a:endParaRPr lang="ru-RU" sz="5400" dirty="0"/>
          </a:p>
        </p:txBody>
      </p:sp>
      <p:sp>
        <p:nvSpPr>
          <p:cNvPr id="63" name="Объект 62"/>
          <p:cNvSpPr>
            <a:spLocks noGrp="1"/>
          </p:cNvSpPr>
          <p:nvPr>
            <p:ph sz="half" idx="1"/>
          </p:nvPr>
        </p:nvSpPr>
        <p:spPr>
          <a:xfrm>
            <a:off x="3203848" y="1484784"/>
            <a:ext cx="3020144" cy="4525963"/>
          </a:xfrm>
        </p:spPr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</a:t>
            </a:r>
          </a:p>
          <a:p>
            <a:pPr marL="0" indent="0">
              <a:buNone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489654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8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урока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2831422" y="12286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ордиб</a:t>
            </a:r>
            <a:endParaRPr lang="ru-RU" sz="5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742152" y="20348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нбтаналемез</a:t>
            </a:r>
            <a:endParaRPr lang="ru-RU" sz="5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2151976" y="27578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личтслиеь</a:t>
            </a:r>
            <a:endParaRPr lang="ru-RU" sz="5400" dirty="0"/>
          </a:p>
        </p:txBody>
      </p:sp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1135497" y="3916928"/>
            <a:ext cx="2376487" cy="1657350"/>
            <a:chOff x="249" y="391"/>
            <a:chExt cx="1497" cy="1044"/>
          </a:xfrm>
        </p:grpSpPr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49" y="391"/>
              <a:ext cx="499" cy="545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748" y="391"/>
              <a:ext cx="499" cy="545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249" y="890"/>
              <a:ext cx="499" cy="545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48" y="890"/>
              <a:ext cx="499" cy="545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1247" y="391"/>
              <a:ext cx="499" cy="545"/>
            </a:xfrm>
            <a:prstGeom prst="rect">
              <a:avLst/>
            </a:prstGeom>
            <a:solidFill>
              <a:srgbClr val="FF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1247" y="890"/>
              <a:ext cx="499" cy="545"/>
            </a:xfrm>
            <a:prstGeom prst="rect">
              <a:avLst/>
            </a:prstGeom>
            <a:solidFill>
              <a:srgbClr val="9900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4831401" y="4294662"/>
            <a:ext cx="343247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Доля – это каждая </a:t>
            </a:r>
            <a:r>
              <a:rPr lang="ru-RU" sz="2400" b="1" dirty="0" smtClean="0">
                <a:solidFill>
                  <a:srgbClr val="FF0000"/>
                </a:solidFill>
              </a:rPr>
              <a:t>из</a:t>
            </a:r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равных частей единицы</a:t>
            </a:r>
          </a:p>
        </p:txBody>
      </p:sp>
      <p:graphicFrame>
        <p:nvGraphicFramePr>
          <p:cNvPr id="20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598607"/>
              </p:ext>
            </p:extLst>
          </p:nvPr>
        </p:nvGraphicFramePr>
        <p:xfrm>
          <a:off x="4064436" y="4052329"/>
          <a:ext cx="379413" cy="120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Формула" r:id="rId5" imgW="177480" imgH="558720" progId="Equation.3">
                  <p:embed/>
                </p:oleObj>
              </mc:Choice>
              <mc:Fallback>
                <p:oleObj name="Формула" r:id="rId5" imgW="177480" imgH="558720" progId="Equation.3">
                  <p:embed/>
                  <p:pic>
                    <p:nvPicPr>
                      <p:cNvPr id="1333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436" y="4052329"/>
                        <a:ext cx="379413" cy="1208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>
          <a:xfrm>
            <a:off x="-2760809" y="11950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дроби</a:t>
            </a:r>
            <a:endParaRPr lang="ru-RU" sz="5400" dirty="0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-1728785" y="19677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знаменатель</a:t>
            </a:r>
            <a:endParaRPr lang="ru-RU" sz="5400"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2108548" y="27578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числитель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7879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10" grpId="0"/>
      <p:bldP spid="19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779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Georgia" pitchFamily="18" charset="0"/>
              </a:rPr>
              <a:t>Рейтинговая шкала оценки за урок: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Picture 4" descr="j023413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71546"/>
            <a:ext cx="1952531" cy="2076261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928662" y="400050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i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784" y="2107402"/>
            <a:ext cx="612068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«</a:t>
            </a:r>
            <a:r>
              <a:rPr lang="ru-RU" sz="6000" b="1" dirty="0" smtClean="0">
                <a:solidFill>
                  <a:srgbClr val="FF0000"/>
                </a:solidFill>
              </a:rPr>
              <a:t>5</a:t>
            </a:r>
            <a:r>
              <a:rPr lang="ru-RU" sz="6000" b="1" dirty="0" smtClean="0"/>
              <a:t>»-</a:t>
            </a:r>
            <a:r>
              <a:rPr lang="ru-RU" sz="6000" dirty="0" smtClean="0"/>
              <a:t>16б</a:t>
            </a:r>
            <a:r>
              <a:rPr lang="ru-RU" sz="6000" dirty="0"/>
              <a:t>. и </a:t>
            </a:r>
            <a:r>
              <a:rPr lang="ru-RU" sz="6000" dirty="0" smtClean="0"/>
              <a:t>более</a:t>
            </a:r>
            <a:endParaRPr lang="ru-RU" sz="6000" dirty="0"/>
          </a:p>
          <a:p>
            <a:r>
              <a:rPr lang="ru-RU" sz="7200" dirty="0"/>
              <a:t>«</a:t>
            </a:r>
            <a:r>
              <a:rPr lang="ru-RU" sz="7200" b="1" dirty="0">
                <a:solidFill>
                  <a:srgbClr val="FF0000"/>
                </a:solidFill>
              </a:rPr>
              <a:t>4</a:t>
            </a:r>
            <a:r>
              <a:rPr lang="ru-RU" sz="7200" dirty="0"/>
              <a:t>»- </a:t>
            </a:r>
            <a:r>
              <a:rPr lang="ru-RU" sz="7200" dirty="0" smtClean="0"/>
              <a:t>13-15б</a:t>
            </a:r>
            <a:r>
              <a:rPr lang="ru-RU" sz="7200" dirty="0"/>
              <a:t>.</a:t>
            </a:r>
          </a:p>
          <a:p>
            <a:r>
              <a:rPr lang="ru-RU" sz="7200" dirty="0"/>
              <a:t>«</a:t>
            </a:r>
            <a:r>
              <a:rPr lang="ru-RU" sz="7200" b="1" dirty="0">
                <a:solidFill>
                  <a:srgbClr val="FF0000"/>
                </a:solidFill>
              </a:rPr>
              <a:t>3</a:t>
            </a:r>
            <a:r>
              <a:rPr lang="ru-RU" sz="7200" dirty="0"/>
              <a:t>» </a:t>
            </a:r>
            <a:r>
              <a:rPr lang="ru-RU" sz="7200" dirty="0" smtClean="0"/>
              <a:t>-8-12 </a:t>
            </a:r>
            <a:r>
              <a:rPr lang="ru-RU" sz="7200" dirty="0"/>
              <a:t>б.</a:t>
            </a:r>
            <a:r>
              <a:rPr lang="ru-RU" sz="7200" b="1" dirty="0" smtClean="0"/>
              <a:t> </a:t>
            </a:r>
          </a:p>
          <a:p>
            <a:r>
              <a:rPr lang="ru-RU" sz="7200" b="1" dirty="0" smtClean="0"/>
              <a:t>«</a:t>
            </a:r>
            <a:r>
              <a:rPr lang="ru-RU" sz="7200" b="1" dirty="0" smtClean="0">
                <a:solidFill>
                  <a:srgbClr val="FF0000"/>
                </a:solidFill>
              </a:rPr>
              <a:t>2</a:t>
            </a:r>
            <a:r>
              <a:rPr lang="ru-RU" sz="7200" b="1" dirty="0" smtClean="0"/>
              <a:t>»-</a:t>
            </a:r>
            <a:r>
              <a:rPr lang="ru-RU" sz="6000" dirty="0" smtClean="0"/>
              <a:t>меньше 8б.</a:t>
            </a:r>
            <a:endParaRPr lang="ru-RU" sz="7200" b="1" dirty="0" smtClean="0"/>
          </a:p>
        </p:txBody>
      </p:sp>
    </p:spTree>
    <p:extLst>
      <p:ext uri="{BB962C8B-B14F-4D97-AF65-F5344CB8AC3E}">
        <p14:creationId xmlns:p14="http://schemas.microsoft.com/office/powerpoint/2010/main" val="23425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57" y="0"/>
            <a:ext cx="9148757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Рефлексия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714348" y="1285860"/>
            <a:ext cx="7972452" cy="484030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b="1" dirty="0" smtClean="0"/>
              <a:t>           Выбери утверждение:</a:t>
            </a:r>
          </a:p>
          <a:p>
            <a:pPr algn="ctr">
              <a:buNone/>
            </a:pPr>
            <a:endParaRPr lang="ru-RU" sz="4000" b="1" dirty="0" smtClean="0"/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FF0000"/>
                </a:solidFill>
              </a:rPr>
              <a:t>Все понял, могу помочь другим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00B0F0"/>
                </a:solidFill>
              </a:rPr>
              <a:t>Запомню надолго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00B050"/>
                </a:solidFill>
              </a:rPr>
              <a:t>Все понял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7030A0"/>
                </a:solidFill>
              </a:rPr>
              <a:t>Могу, но нужна помощь</a:t>
            </a:r>
          </a:p>
          <a:p>
            <a:pPr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C00000"/>
                </a:solidFill>
              </a:rPr>
              <a:t>Ничего не понял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3" y="4357695"/>
            <a:ext cx="1785918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214546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21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757" cy="6858000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9552" y="764704"/>
            <a:ext cx="7774632" cy="5030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4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Разгадайте ребус и узнаете с чем мы сейчас познакомимся.</a:t>
            </a:r>
            <a:br>
              <a:rPr lang="ru-RU" sz="43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</a:t>
            </a:r>
          </a:p>
          <a:p>
            <a:pPr>
              <a:buFontTx/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</a:p>
          <a:p>
            <a:pPr>
              <a:buFontTx/>
              <a:buNone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«Дроби»</a:t>
            </a:r>
          </a:p>
          <a:p>
            <a:pPr>
              <a:buFontTx/>
              <a:buNone/>
            </a:pP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691680" y="2109093"/>
            <a:ext cx="5184576" cy="2639814"/>
            <a:chOff x="2362200" y="2590800"/>
            <a:chExt cx="3581400" cy="195738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590800"/>
              <a:ext cx="985838" cy="19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048000"/>
              <a:ext cx="1219200" cy="1031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048000"/>
              <a:ext cx="1143000" cy="798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9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9632" y="1124744"/>
            <a:ext cx="6624736" cy="1224136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584F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Понятие дроби. </a:t>
            </a:r>
            <a:endParaRPr lang="ru-RU" sz="5400" b="1" i="1" dirty="0">
              <a:solidFill>
                <a:srgbClr val="584F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3140968"/>
            <a:ext cx="6800800" cy="24482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урока</a:t>
            </a:r>
            <a:r>
              <a:rPr lang="ru-RU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сформировать понятие «дробь».</a:t>
            </a:r>
          </a:p>
          <a:p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0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7" y="0"/>
            <a:ext cx="9148757" cy="6858000"/>
          </a:xfrm>
          <a:prstGeom prst="rect">
            <a:avLst/>
          </a:prstGeom>
          <a:noFill/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468313" y="692696"/>
            <a:ext cx="7993062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3600" dirty="0">
              <a:solidFill>
                <a:schemeClr val="tx2"/>
              </a:solidFill>
            </a:endParaRPr>
          </a:p>
          <a:p>
            <a:r>
              <a:rPr lang="ru-RU" sz="3600" dirty="0"/>
              <a:t>«Дробь – число, состоящее из частей единицы».</a:t>
            </a:r>
          </a:p>
          <a:p>
            <a:pPr algn="ctr"/>
            <a:endParaRPr lang="ru-RU" sz="3600" dirty="0">
              <a:solidFill>
                <a:schemeClr val="tx2"/>
              </a:solidFill>
            </a:endParaRPr>
          </a:p>
          <a:p>
            <a:endParaRPr lang="ru-RU" sz="3600" dirty="0"/>
          </a:p>
          <a:p>
            <a:endParaRPr lang="ru-RU" sz="3600" dirty="0"/>
          </a:p>
        </p:txBody>
      </p:sp>
      <p:sp>
        <p:nvSpPr>
          <p:cNvPr id="9224" name="WordArt 8"/>
          <p:cNvSpPr>
            <a:spLocks noChangeArrowheads="1" noChangeShapeType="1" noTextEdit="1"/>
          </p:cNvSpPr>
          <p:nvPr/>
        </p:nvSpPr>
        <p:spPr bwMode="auto">
          <a:xfrm>
            <a:off x="1117993" y="404664"/>
            <a:ext cx="6912768" cy="1008112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Толковый словарь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613001" y="2333291"/>
            <a:ext cx="7633543" cy="1714054"/>
          </a:xfrm>
          <a:prstGeom prst="rect">
            <a:avLst/>
          </a:prstGeom>
        </p:spPr>
        <p:txBody>
          <a:bodyPr wrap="none" fromWordArt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Большая Российская</a:t>
            </a:r>
          </a:p>
          <a:p>
            <a:pPr algn="ctr"/>
            <a:r>
              <a:rPr lang="ru-RU" sz="6000" b="1" i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энциклопедия</a:t>
            </a:r>
            <a:r>
              <a:rPr lang="ru-RU" sz="6000" b="1" i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/>
              </a:rPr>
              <a:t>: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475656" y="4149080"/>
            <a:ext cx="82280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ru-RU" sz="3600" dirty="0">
                <a:latin typeface="+mn-lt"/>
              </a:rPr>
              <a:t>«Дробь арифметическая – число, состоящее из одной или несколько равных частей единицы».</a:t>
            </a:r>
          </a:p>
          <a:p>
            <a:pPr eaLnBrk="1" hangingPunct="1"/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91521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 animBg="1"/>
      <p:bldP spid="9225" grpId="0" animBg="1"/>
      <p:bldP spid="92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5207"/>
            <a:ext cx="914875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500043"/>
            <a:ext cx="81439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800" b="1" dirty="0" smtClean="0">
                <a:solidFill>
                  <a:srgbClr val="6600CC"/>
                </a:solidFill>
              </a:rPr>
              <a:t> </a:t>
            </a:r>
            <a:r>
              <a:rPr lang="ru-RU" sz="3200" b="1" i="1" dirty="0">
                <a:solidFill>
                  <a:srgbClr val="FF0000"/>
                </a:solidFill>
              </a:rPr>
              <a:t>И</a:t>
            </a:r>
            <a:r>
              <a:rPr lang="ru-RU" sz="3200" b="1" i="1" dirty="0" smtClean="0">
                <a:solidFill>
                  <a:srgbClr val="FF0000"/>
                </a:solidFill>
              </a:rPr>
              <a:t>нструкция к изучению новой темы: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200" b="1" i="1" dirty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Прочитать 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текст.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Заполнить 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краткий конспект 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Для записи дроби используют …  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Число под чертой называют … и оно показывает …  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Число над чертой называют … и оно показывает …  . </a:t>
            </a: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32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</a:t>
            </a:r>
            <a:endParaRPr lang="ru-RU" sz="3200" b="1" i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ru-RU" sz="3200" b="1" i="1" dirty="0" smtClean="0">
                <a:solidFill>
                  <a:srgbClr val="6600CC"/>
                </a:solidFill>
                <a:latin typeface="Georgia" pitchFamily="18" charset="0"/>
              </a:rPr>
              <a:t>      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261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Мои документы\Мои рисунки\62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7314" y="0"/>
            <a:ext cx="914875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Georgia" pitchFamily="18" charset="0"/>
              </a:rPr>
              <a:t>Обыкновенные дроби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Каждый может за версту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Видеть дробную черту.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Над  чертой – </a:t>
            </a:r>
            <a:r>
              <a:rPr lang="ru-RU" b="1" dirty="0" smtClean="0">
                <a:solidFill>
                  <a:srgbClr val="FF0000"/>
                </a:solidFill>
              </a:rPr>
              <a:t>числитель</a:t>
            </a:r>
            <a:r>
              <a:rPr lang="ru-RU" b="1" dirty="0" smtClean="0">
                <a:solidFill>
                  <a:schemeClr val="accent4"/>
                </a:solidFill>
              </a:rPr>
              <a:t>, знайте,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Под чертою – </a:t>
            </a:r>
            <a:r>
              <a:rPr lang="ru-RU" b="1" dirty="0" smtClean="0">
                <a:solidFill>
                  <a:srgbClr val="FF0000"/>
                </a:solidFill>
              </a:rPr>
              <a:t>знаменатель.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Дробь такую, непременно,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/>
                </a:solidFill>
              </a:rPr>
              <a:t>Надо звать </a:t>
            </a:r>
            <a:r>
              <a:rPr lang="ru-RU" b="1" dirty="0" smtClean="0">
                <a:solidFill>
                  <a:srgbClr val="FF0000"/>
                </a:solidFill>
              </a:rPr>
              <a:t>обыкновенной.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4"/>
                </a:solidFill>
              </a:rPr>
              <a:t>Назовите числитель и знаменатель</a:t>
            </a:r>
          </a:p>
          <a:p>
            <a:pPr>
              <a:buNone/>
            </a:pPr>
            <a:r>
              <a:rPr lang="ru-RU" b="1" i="1" dirty="0" smtClean="0">
                <a:solidFill>
                  <a:schemeClr val="accent4"/>
                </a:solidFill>
              </a:rPr>
              <a:t>                       каждой     дроби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497012"/>
            <a:ext cx="717550" cy="140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2571744"/>
            <a:ext cx="576286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3500438"/>
            <a:ext cx="736601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5286388"/>
            <a:ext cx="71438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28" y="5357826"/>
            <a:ext cx="717551" cy="120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9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28596" y="1142984"/>
            <a:ext cx="4895850" cy="4608513"/>
          </a:xfrm>
        </p:spPr>
        <p:txBody>
          <a:bodyPr/>
          <a:lstStyle/>
          <a:p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Первым дробную черту ввёл итальянский математик  </a:t>
            </a:r>
            <a:b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Леонардо Пизанский </a:t>
            </a:r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Фибоначчи)</a:t>
            </a:r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</a:t>
            </a:r>
            <a:r>
              <a:rPr lang="ru-RU" sz="3600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1202 </a:t>
            </a:r>
            <a:r>
              <a:rPr lang="ru-RU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году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500694" y="928670"/>
            <a:ext cx="3389308" cy="4949842"/>
            <a:chOff x="3470" y="572"/>
            <a:chExt cx="1995" cy="2314"/>
          </a:xfrm>
        </p:grpSpPr>
        <p:sp>
          <p:nvSpPr>
            <p:cNvPr id="16390" name="AutoShape 6"/>
            <p:cNvSpPr>
              <a:spLocks noChangeArrowheads="1"/>
            </p:cNvSpPr>
            <p:nvPr/>
          </p:nvSpPr>
          <p:spPr bwMode="auto">
            <a:xfrm>
              <a:off x="3470" y="572"/>
              <a:ext cx="1995" cy="2314"/>
            </a:xfrm>
            <a:prstGeom prst="bevel">
              <a:avLst>
                <a:gd name="adj" fmla="val 5949"/>
              </a:avLst>
            </a:prstGeom>
            <a:gradFill rotWithShape="1">
              <a:gsLst>
                <a:gs pos="0">
                  <a:srgbClr val="55261C"/>
                </a:gs>
                <a:gs pos="6000">
                  <a:srgbClr val="EBDAD4"/>
                </a:gs>
                <a:gs pos="28999">
                  <a:srgbClr val="C0524E"/>
                </a:gs>
                <a:gs pos="42000">
                  <a:srgbClr val="80302D"/>
                </a:gs>
                <a:gs pos="44000">
                  <a:srgbClr val="9C6563"/>
                </a:gs>
                <a:gs pos="48000">
                  <a:srgbClr val="FFFFFF"/>
                </a:gs>
                <a:gs pos="78999">
                  <a:srgbClr val="83A7C3"/>
                </a:gs>
                <a:gs pos="87000">
                  <a:srgbClr val="768FB9"/>
                </a:gs>
                <a:gs pos="92000">
                  <a:srgbClr val="83A7C3"/>
                </a:gs>
                <a:gs pos="100000">
                  <a:srgbClr val="DCEBF5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6389" name="Picture 5" descr="ffibonach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6" y="709"/>
              <a:ext cx="1680" cy="204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04300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GreatWal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2781300"/>
            <a:ext cx="5688012" cy="37941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Древнем Китае вместо черты использовали точку: </a:t>
            </a:r>
          </a:p>
        </p:txBody>
      </p:sp>
      <p:graphicFrame>
        <p:nvGraphicFramePr>
          <p:cNvPr id="1536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250825" y="1557338"/>
          <a:ext cx="274320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Формула" r:id="rId4" imgW="495000" imgH="558720" progId="Equation.3">
                  <p:embed/>
                </p:oleObj>
              </mc:Choice>
              <mc:Fallback>
                <p:oleObj name="Формула" r:id="rId4" imgW="495000" imgH="558720" progId="Equation.3">
                  <p:embed/>
                  <p:pic>
                    <p:nvPicPr>
                      <p:cNvPr id="153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557338"/>
                        <a:ext cx="2743200" cy="309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2124075" y="2852738"/>
            <a:ext cx="863600" cy="431800"/>
          </a:xfrm>
          <a:prstGeom prst="rect">
            <a:avLst/>
          </a:prstGeom>
          <a:solidFill>
            <a:srgbClr val="FFFFE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Oval 9"/>
          <p:cNvSpPr>
            <a:spLocks noChangeArrowheads="1"/>
          </p:cNvSpPr>
          <p:nvPr/>
        </p:nvSpPr>
        <p:spPr bwMode="auto">
          <a:xfrm>
            <a:off x="2411412" y="2914895"/>
            <a:ext cx="288925" cy="2873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21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47fad2980124742eb3a1b2ef6477a9279f5fc2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476</Words>
  <Application>Microsoft Office PowerPoint</Application>
  <PresentationFormat>Экран (4:3)</PresentationFormat>
  <Paragraphs>140</Paragraphs>
  <Slides>29</Slides>
  <Notes>12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</vt:lpstr>
      <vt:lpstr>Cambria Math</vt:lpstr>
      <vt:lpstr>Comic Sans MS</vt:lpstr>
      <vt:lpstr>Georgia</vt:lpstr>
      <vt:lpstr>Monotype Corsiva</vt:lpstr>
      <vt:lpstr>Times New Roman</vt:lpstr>
      <vt:lpstr>Wingdings</vt:lpstr>
      <vt:lpstr>Тема Office</vt:lpstr>
      <vt:lpstr>Формула</vt:lpstr>
      <vt:lpstr>Вычисли устно:</vt:lpstr>
      <vt:lpstr>Презентация PowerPoint</vt:lpstr>
      <vt:lpstr>Презентация PowerPoint</vt:lpstr>
      <vt:lpstr>Понятие дроби. </vt:lpstr>
      <vt:lpstr>Презентация PowerPoint</vt:lpstr>
      <vt:lpstr>Презентация PowerPoint</vt:lpstr>
      <vt:lpstr>Обыкновенные дроби</vt:lpstr>
      <vt:lpstr>Первым дробную черту ввёл итальянский математик   Леонардо Пизанский (Фибоначчи) в 1202 году</vt:lpstr>
      <vt:lpstr>В Древнем Китае вместо черты использовали точку: </vt:lpstr>
      <vt:lpstr>В старых записях найдены такие названия дробей: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в тетради с печатной основой</vt:lpstr>
      <vt:lpstr>Физминутка</vt:lpstr>
      <vt:lpstr>Запишите в виде обыкновенной дроби </vt:lpstr>
      <vt:lpstr>Проверка теста</vt:lpstr>
      <vt:lpstr>Итог урока</vt:lpstr>
      <vt:lpstr>Рейтинговая шкала оценки за урок:</vt:lpstr>
      <vt:lpstr>Рефлексия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Редькина</dc:creator>
  <cp:lastModifiedBy>Acer</cp:lastModifiedBy>
  <cp:revision>39</cp:revision>
  <dcterms:created xsi:type="dcterms:W3CDTF">2014-01-19T14:10:27Z</dcterms:created>
  <dcterms:modified xsi:type="dcterms:W3CDTF">2022-06-30T12:41:31Z</dcterms:modified>
</cp:coreProperties>
</file>