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3000" b="1" i="0" u="none" strike="noStrike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sz="3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Результаты анкетирования </a:t>
            </a:r>
            <a:br>
              <a:rPr lang="ru-RU" sz="3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середине года</a:t>
            </a:r>
          </a:p>
        </c:rich>
      </c:tx>
      <c:layout>
        <c:manualLayout>
          <c:xMode val="edge"/>
          <c:yMode val="edge"/>
          <c:x val="0.14311164763063583"/>
          <c:y val="8.3166819423017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3000" b="1" i="0" u="none" strike="noStrike" kern="1200" baseline="0" dirty="0" smtClean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сформированности гражданственности и патриотизма личности в середине года</c:v>
                </c:pt>
              </c:strCache>
            </c:strRef>
          </c:tx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FB-4A7D-917B-2D48DCB711B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FB-4A7D-917B-2D48DCB711B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FB-4A7D-917B-2D48DCB711B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FB-4A7D-917B-2D48DCB711B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Высокий </a:t>
                    </a:r>
                    <a:fld id="{40B3B6DB-FF57-4FCF-BD88-53271D1E63DD}" type="PERCENTAGE">
                      <a:rPr lang="en-US" smtClean="0"/>
                      <a:pPr/>
                      <a:t>[ПРОЦЕНТ]</a:t>
                    </a:fld>
                    <a:endParaRPr lang="ru-RU" smtClean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Средний </a:t>
                    </a:r>
                    <a:fld id="{B499DF41-8CDD-4323-BFBC-C0A1EA59E604}" type="PERCENTAGE">
                      <a:rPr lang="en-US" smtClean="0"/>
                      <a:pPr/>
                      <a:t>[ПРОЦЕНТ]</a:t>
                    </a:fld>
                    <a:endParaRPr lang="ru-RU" smtClean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Низкий</a:t>
                    </a:r>
                    <a:r>
                      <a:rPr lang="ru-RU" baseline="0" smtClean="0"/>
                      <a:t> </a:t>
                    </a:r>
                    <a:fld id="{3E1A6F60-F92B-409D-A0DD-65D14D320842}" type="PERCENTAGE">
                      <a:rPr lang="en-US" smtClean="0"/>
                      <a:pPr/>
                      <a:t>[ПРОЦЕНТ]</a:t>
                    </a:fld>
                    <a:endParaRPr lang="ru-RU" baseline="0" smtClean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 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BFB-4A7D-917B-2D48DCB711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3137628326263228E-2"/>
          <c:y val="0.87677780877181999"/>
          <c:w val="0.98686237380078612"/>
          <c:h val="0.11999722523036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3000" b="1" i="0" u="none" strike="noStrike" kern="1200" spc="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sz="3000" b="1" i="0" u="none" strike="noStrike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Результаты анкетирования </a:t>
            </a:r>
            <a:br>
              <a:rPr lang="ru-RU" sz="3000" b="1" i="0" u="none" strike="noStrike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000" b="1" i="0" u="none" strike="noStrike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конце года</a:t>
            </a:r>
          </a:p>
        </c:rich>
      </c:tx>
      <c:layout>
        <c:manualLayout>
          <c:xMode val="edge"/>
          <c:yMode val="edge"/>
          <c:x val="0.22723776233109433"/>
          <c:y val="9.653415542916748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3000" b="1" i="0" u="none" strike="noStrike" kern="1200" spc="0" baseline="0" dirty="0" smtClean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сформированности гражданственности и патриотизма личности в конце года</c:v>
                </c:pt>
              </c:strCache>
            </c:strRef>
          </c:tx>
          <c:spPr>
            <a:ln>
              <a:noFill/>
            </a:ln>
          </c:spPr>
          <c:explosion val="10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70-4A8B-9D24-6B12F960597D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70-4A8B-9D24-6B12F96059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70-4A8B-9D24-6B12F960597D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Низкий</a:t>
                    </a:r>
                    <a:r>
                      <a:rPr lang="ru-RU" baseline="0" dirty="0"/>
                      <a:t>
</a:t>
                    </a:r>
                    <a:fld id="{C5A45224-B52B-4337-BA88-9793428D5018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70-4A8B-9D24-6B12F960597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 гг.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Количество детей, занимающихся в кружках (военно-патриотических)</c:v>
                </c:pt>
                <c:pt idx="1">
                  <c:v>Количество детей, участвующих в соревнованиях</c:v>
                </c:pt>
                <c:pt idx="2">
                  <c:v>Количество детей, принимавших участие в проведенных Акциях патриотической направленности</c:v>
                </c:pt>
                <c:pt idx="3">
                  <c:v>Количество детей, принимавших участие в военных сборах</c:v>
                </c:pt>
                <c:pt idx="4">
                  <c:v>Количество детей, принятых в ряды движения "Юнармия"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260</c:v>
                </c:pt>
                <c:pt idx="1">
                  <c:v>280</c:v>
                </c:pt>
                <c:pt idx="2">
                  <c:v>1000</c:v>
                </c:pt>
                <c:pt idx="3">
                  <c:v>600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 гг.
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Количество детей, занимающихся в кружках (военно-патриотических)</c:v>
                </c:pt>
                <c:pt idx="1">
                  <c:v>Количество детей, участвующих в соревнованиях</c:v>
                </c:pt>
                <c:pt idx="2">
                  <c:v>Количество детей, принимавших участие в проведенных Акциях патриотической направленности</c:v>
                </c:pt>
                <c:pt idx="3">
                  <c:v>Количество детей, принимавших участие в военных сборах</c:v>
                </c:pt>
                <c:pt idx="4">
                  <c:v>Количество детей, принятых в ряды движения "Юнармия"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575</c:v>
                </c:pt>
                <c:pt idx="1">
                  <c:v>794</c:v>
                </c:pt>
                <c:pt idx="2">
                  <c:v>3460</c:v>
                </c:pt>
                <c:pt idx="3">
                  <c:v>685</c:v>
                </c:pt>
                <c:pt idx="4">
                  <c:v>195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4552088"/>
        <c:axId val="164552480"/>
      </c:barChart>
      <c:catAx>
        <c:axId val="16455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552480"/>
        <c:crosses val="autoZero"/>
        <c:auto val="1"/>
        <c:lblAlgn val="ctr"/>
        <c:lblOffset val="100"/>
        <c:noMultiLvlLbl val="0"/>
      </c:catAx>
      <c:valAx>
        <c:axId val="16455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552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C5DB-388B-4DF2-B451-5C5C4964C648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AEA5-B1E0-4281-9613-EB666AE1C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7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C5DB-388B-4DF2-B451-5C5C4964C648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AEA5-B1E0-4281-9613-EB666AE1C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7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C5DB-388B-4DF2-B451-5C5C4964C648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AEA5-B1E0-4281-9613-EB666AE1C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C5DB-388B-4DF2-B451-5C5C4964C648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AEA5-B1E0-4281-9613-EB666AE1C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2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C5DB-388B-4DF2-B451-5C5C4964C648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AEA5-B1E0-4281-9613-EB666AE1C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6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C5DB-388B-4DF2-B451-5C5C4964C648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AEA5-B1E0-4281-9613-EB666AE1C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9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C5DB-388B-4DF2-B451-5C5C4964C648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AEA5-B1E0-4281-9613-EB666AE1C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C5DB-388B-4DF2-B451-5C5C4964C648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AEA5-B1E0-4281-9613-EB666AE1C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6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C5DB-388B-4DF2-B451-5C5C4964C648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AEA5-B1E0-4281-9613-EB666AE1C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3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C5DB-388B-4DF2-B451-5C5C4964C648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AEA5-B1E0-4281-9613-EB666AE1C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9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C5DB-388B-4DF2-B451-5C5C4964C648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AEA5-B1E0-4281-9613-EB666AE1C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3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C5DB-388B-4DF2-B451-5C5C4964C648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EAEA5-B1E0-4281-9613-EB666AE1C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6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8830" y="1675137"/>
            <a:ext cx="10197885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Патриотическое воспитание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Дополнительная образовательная программа «Почетный Караул»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5772" y="5068387"/>
            <a:ext cx="9144000" cy="604434"/>
          </a:xfrm>
        </p:spPr>
        <p:txBody>
          <a:bodyPr>
            <a:noAutofit/>
          </a:bodyPr>
          <a:lstStyle/>
          <a:p>
            <a:r>
              <a:rPr lang="ru-RU" b="1" dirty="0" smtClean="0"/>
              <a:t>Презентация подготовлена педагогом-организатором </a:t>
            </a:r>
            <a:br>
              <a:rPr lang="ru-RU" b="1" dirty="0" smtClean="0"/>
            </a:br>
            <a:r>
              <a:rPr lang="ru-RU" b="1" dirty="0" smtClean="0"/>
              <a:t>ГБУ ДО ДООЦ «ЦГПВиБЖ» Красносельского района </a:t>
            </a:r>
            <a:br>
              <a:rPr lang="ru-RU" b="1" dirty="0" smtClean="0"/>
            </a:br>
            <a:r>
              <a:rPr lang="ru-RU" b="1" dirty="0" smtClean="0"/>
              <a:t>Санкт-Петербурга - Антоновой </a:t>
            </a:r>
            <a:r>
              <a:rPr lang="ru-RU" b="1" dirty="0"/>
              <a:t>Т.О</a:t>
            </a:r>
            <a:r>
              <a:rPr lang="ru-RU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07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0562" y="529389"/>
            <a:ext cx="7762259" cy="59676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Конкурс «Страницы истории Великой Отечественной войны»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Конкурс проводится в виде </a:t>
            </a:r>
            <a:r>
              <a:rPr lang="ru-RU" dirty="0" smtClean="0"/>
              <a:t>игры-викторины </a:t>
            </a:r>
          </a:p>
          <a:p>
            <a:pPr marL="0" indent="0">
              <a:buNone/>
            </a:pPr>
            <a:r>
              <a:rPr lang="ru-RU" dirty="0" smtClean="0"/>
              <a:t>Участвует </a:t>
            </a:r>
            <a:r>
              <a:rPr lang="ru-RU" dirty="0"/>
              <a:t>вся команда (5 человек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Участникам предлагается выполнить несколько заданий по следующей тематике: </a:t>
            </a:r>
          </a:p>
          <a:p>
            <a:pPr marL="0" indent="0">
              <a:buNone/>
            </a:pPr>
            <a:r>
              <a:rPr lang="ru-RU" dirty="0" smtClean="0"/>
              <a:t>1. Дни </a:t>
            </a:r>
            <a:r>
              <a:rPr lang="ru-RU" dirty="0"/>
              <a:t>воинской Славы (победные дни) России (ребятам дается задание разложить события ВОВ в хронологическом порядке);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Люди, события, факты Великой Отечественной войны (1941-1945 гг.) </a:t>
            </a:r>
          </a:p>
          <a:p>
            <a:pPr marL="0" indent="0">
              <a:buNone/>
            </a:pPr>
            <a:r>
              <a:rPr lang="ru-RU" dirty="0"/>
              <a:t>3. Полководцы (кроссворд)</a:t>
            </a:r>
          </a:p>
          <a:p>
            <a:pPr marL="0" indent="0">
              <a:buNone/>
            </a:pPr>
            <a:r>
              <a:rPr lang="ru-RU" dirty="0"/>
              <a:t>4. Тест в виде солдатского письма – </a:t>
            </a:r>
            <a:r>
              <a:rPr lang="ru-RU" dirty="0" smtClean="0"/>
              <a:t>треугольника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Задания </a:t>
            </a:r>
            <a:r>
              <a:rPr lang="ru-RU" dirty="0"/>
              <a:t>даются в виде билетов, тестов, перфокарт, кроссвордов, </a:t>
            </a:r>
            <a:r>
              <a:rPr lang="ru-RU" dirty="0" smtClean="0"/>
              <a:t>фотографий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Для выполнения каждого задания отводится от 2 до 5 минут,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зависимости от сложности вопросов. За каждый правильный ответ начисляется 1 </a:t>
            </a:r>
            <a:r>
              <a:rPr lang="ru-RU" dirty="0" smtClean="0"/>
              <a:t>балл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Подведение итогов: баллы, набранные командой, </a:t>
            </a:r>
            <a:r>
              <a:rPr lang="ru-RU" dirty="0" smtClean="0"/>
              <a:t>суммируются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Победителями конкурса становятся команды, набравшие наибольшее количество </a:t>
            </a:r>
            <a:r>
              <a:rPr lang="ru-RU" dirty="0" smtClean="0"/>
              <a:t>баллов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1" y="1389397"/>
            <a:ext cx="3771110" cy="2515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804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Акции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086" y="1430806"/>
            <a:ext cx="10515600" cy="475660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Акция «Эстафета Памяти – Почетный караул»</a:t>
            </a:r>
            <a:r>
              <a:rPr lang="ru-RU" dirty="0"/>
              <a:t>. Городская акция на площади </a:t>
            </a:r>
            <a:r>
              <a:rPr lang="ru-RU" dirty="0" smtClean="0"/>
              <a:t>Победы</a:t>
            </a:r>
          </a:p>
          <a:p>
            <a:pPr lvl="0"/>
            <a:r>
              <a:rPr lang="ru-RU" b="1" dirty="0" smtClean="0"/>
              <a:t>Акция </a:t>
            </a:r>
            <a:r>
              <a:rPr lang="ru-RU" b="1" dirty="0"/>
              <a:t>«Сердце солдатской матери».</a:t>
            </a:r>
            <a:r>
              <a:rPr lang="ru-RU" dirty="0"/>
              <a:t> Главной целью </a:t>
            </a:r>
            <a:r>
              <a:rPr lang="ru-RU" dirty="0" smtClean="0"/>
              <a:t>акции является </a:t>
            </a:r>
            <a:r>
              <a:rPr lang="ru-RU" dirty="0"/>
              <a:t>воспитание уважения к семье и решение актуальных для солдатских матерей проблем. Многие женщины, сыновья которых служат в Вооруженных Силах, нуждаются в помощи в решении определенных бытовых </a:t>
            </a:r>
            <a:r>
              <a:rPr lang="ru-RU" dirty="0" smtClean="0"/>
              <a:t>вопросов</a:t>
            </a:r>
          </a:p>
          <a:p>
            <a:pPr lvl="0"/>
            <a:r>
              <a:rPr lang="ru-RU" b="1" dirty="0" smtClean="0"/>
              <a:t>Акция </a:t>
            </a:r>
            <a:r>
              <a:rPr lang="ru-RU" b="1" dirty="0"/>
              <a:t>«Памяти павших будьте достойны».</a:t>
            </a:r>
            <a:r>
              <a:rPr lang="ru-RU" dirty="0"/>
              <a:t> Торжественное шествие с выносом знамен и церемонией возложения венков и цветов к монументу «Матери-Родины</a:t>
            </a:r>
            <a:r>
              <a:rPr lang="ru-RU" dirty="0" smtClean="0"/>
              <a:t>». </a:t>
            </a:r>
            <a:r>
              <a:rPr lang="ru-RU" dirty="0"/>
              <a:t>Особенный момент этой ежегодной городской акции - минута молчания, когда все мы, наследники Великой Победы, чтим память тех, часто неизвестных героев, кто обеспечил нам мирную жизнь ценой своей </a:t>
            </a:r>
            <a:r>
              <a:rPr lang="ru-RU" dirty="0" smtClean="0"/>
              <a:t>жизни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lvl="0"/>
            <a:r>
              <a:rPr lang="ru-RU" b="1" dirty="0" smtClean="0"/>
              <a:t>Акция </a:t>
            </a:r>
            <a:r>
              <a:rPr lang="ru-RU" b="1" dirty="0"/>
              <a:t>«Георгиевская </a:t>
            </a:r>
            <a:r>
              <a:rPr lang="ru-RU" b="1" dirty="0" smtClean="0"/>
              <a:t>ленточка»</a:t>
            </a:r>
          </a:p>
          <a:p>
            <a:pPr lvl="0"/>
            <a:r>
              <a:rPr lang="ru-RU" b="1" dirty="0" smtClean="0"/>
              <a:t>Акция </a:t>
            </a:r>
            <a:r>
              <a:rPr lang="ru-RU" b="1" dirty="0"/>
              <a:t>«Поезд Памяти»</a:t>
            </a:r>
            <a:r>
              <a:rPr lang="ru-RU" dirty="0"/>
              <a:t> (Санкт-Петербург – Курск) – совместная поездка ветеранов и школьников на поезде в город воинской славы г. Курск. Здесь проводилось посещение мемориала «Курская Дуга», мемориального комплекса «Памяти павших в Великой Отечественной войне 1941 - 1945 </a:t>
            </a:r>
            <a:r>
              <a:rPr lang="ru-RU" dirty="0" err="1"/>
              <a:t>гг</a:t>
            </a:r>
            <a:r>
              <a:rPr lang="ru-RU" dirty="0"/>
              <a:t>», где ребята совместно с Постом №1 г. Курска заступили в Почетную Вахту Памяти. В этом году, планировалось, что ребята из Курска приедут вместе с ветеранами в наш </a:t>
            </a:r>
            <a:r>
              <a:rPr lang="ru-RU" dirty="0" smtClean="0"/>
              <a:t>город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52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343" y="101224"/>
            <a:ext cx="10515600" cy="1325563"/>
          </a:xfrm>
        </p:spPr>
        <p:txBody>
          <a:bodyPr/>
          <a:lstStyle/>
          <a:p>
            <a:r>
              <a:rPr lang="ru-RU" b="1" dirty="0"/>
              <a:t>Соревнования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343" y="1242237"/>
            <a:ext cx="11412110" cy="310838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Межгрупповые </a:t>
            </a:r>
            <a:r>
              <a:rPr lang="ru-RU" dirty="0"/>
              <a:t>турниры на базе «ЦГПВиБЖ» по военной подготовке</a:t>
            </a:r>
          </a:p>
          <a:p>
            <a:r>
              <a:rPr lang="ru-RU" dirty="0" smtClean="0"/>
              <a:t>Первенство </a:t>
            </a:r>
            <a:r>
              <a:rPr lang="ru-RU" dirty="0"/>
              <a:t>среди обучающихся «ЦГПВиБЖ» по стрелковому многоборью</a:t>
            </a:r>
          </a:p>
          <a:p>
            <a:r>
              <a:rPr lang="ru-RU" dirty="0" smtClean="0"/>
              <a:t>Районный </a:t>
            </a:r>
            <a:r>
              <a:rPr lang="ru-RU" dirty="0"/>
              <a:t>и городской этапы смотр-конкурса «Почетный караул»</a:t>
            </a:r>
          </a:p>
          <a:p>
            <a:r>
              <a:rPr lang="ru-RU" dirty="0" smtClean="0"/>
              <a:t>Районный </a:t>
            </a:r>
            <a:r>
              <a:rPr lang="ru-RU" dirty="0"/>
              <a:t>и городской этапы смотр-конкурса «Равнение на знамена»</a:t>
            </a:r>
          </a:p>
          <a:p>
            <a:r>
              <a:rPr lang="ru-RU" dirty="0" smtClean="0"/>
              <a:t>Районный </a:t>
            </a:r>
            <a:r>
              <a:rPr lang="ru-RU" dirty="0"/>
              <a:t>и городской этапы смотр-конкурса «Статен в строю, силен в бою»</a:t>
            </a:r>
          </a:p>
          <a:p>
            <a:r>
              <a:rPr lang="ru-RU" dirty="0"/>
              <a:t>Г</a:t>
            </a:r>
            <a:r>
              <a:rPr lang="ru-RU" dirty="0" smtClean="0"/>
              <a:t>ородской </a:t>
            </a:r>
            <a:r>
              <a:rPr lang="ru-RU" dirty="0"/>
              <a:t>смотр-конкурс «Пост №1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3102" y="39735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Мероприятия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71343" y="5107839"/>
            <a:ext cx="10515600" cy="1418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/>
              <a:t>участие в торжественных церемониях приема в «</a:t>
            </a:r>
            <a:r>
              <a:rPr lang="ru-RU" sz="2600" dirty="0" err="1"/>
              <a:t>Юнармию</a:t>
            </a:r>
            <a:r>
              <a:rPr lang="ru-RU" sz="2600" dirty="0"/>
              <a:t>»</a:t>
            </a:r>
          </a:p>
          <a:p>
            <a:r>
              <a:rPr lang="ru-RU" sz="2600" dirty="0"/>
              <a:t>участие в церемонии открытия и закрытия 5-дневных учебных сборов</a:t>
            </a:r>
          </a:p>
        </p:txBody>
      </p:sp>
    </p:spTree>
    <p:extLst>
      <p:ext uri="{BB962C8B-B14F-4D97-AF65-F5344CB8AC3E}">
        <p14:creationId xmlns:p14="http://schemas.microsoft.com/office/powerpoint/2010/main" val="284084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Оценка </a:t>
            </a:r>
            <a:r>
              <a:rPr lang="ru-RU" b="1" dirty="0" smtClean="0"/>
              <a:t>эффективности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8445" y="1690688"/>
            <a:ext cx="9153627" cy="479092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 определении эффективности патриотического воспитания используются, как количественный, так и качественный </a:t>
            </a:r>
            <a:r>
              <a:rPr lang="ru-RU" dirty="0" smtClean="0"/>
              <a:t>показатели</a:t>
            </a:r>
          </a:p>
          <a:p>
            <a:r>
              <a:rPr lang="ru-RU" dirty="0"/>
              <a:t>Под количественным показателем мы понимаем увеличение охвата детей за счет введения в практику работы новых видов и форм </a:t>
            </a:r>
            <a:r>
              <a:rPr lang="ru-RU" dirty="0" smtClean="0"/>
              <a:t>мероприятий</a:t>
            </a:r>
          </a:p>
          <a:p>
            <a:r>
              <a:rPr lang="ru-RU" dirty="0" smtClean="0"/>
              <a:t>За </a:t>
            </a:r>
            <a:r>
              <a:rPr lang="ru-RU" dirty="0"/>
              <a:t>качественный показатель принимается уровень </a:t>
            </a:r>
            <a:r>
              <a:rPr lang="ru-RU" dirty="0" err="1"/>
              <a:t>сформированности</a:t>
            </a:r>
            <a:r>
              <a:rPr lang="ru-RU" dirty="0"/>
              <a:t> гражданственности и патриотизма </a:t>
            </a:r>
            <a:r>
              <a:rPr lang="ru-RU" dirty="0" smtClean="0"/>
              <a:t>личности</a:t>
            </a:r>
          </a:p>
          <a:p>
            <a:r>
              <a:rPr lang="ru-RU" dirty="0"/>
              <a:t>Для определения уровня </a:t>
            </a:r>
            <a:r>
              <a:rPr lang="ru-RU" dirty="0" err="1"/>
              <a:t>сформированности</a:t>
            </a:r>
            <a:r>
              <a:rPr lang="ru-RU" dirty="0"/>
              <a:t> гражданственности и патриотизма личности была разработана анкета, в анкете используется метод самооценки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58671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701" y="625190"/>
            <a:ext cx="10515600" cy="1325563"/>
          </a:xfrm>
        </p:spPr>
        <p:txBody>
          <a:bodyPr>
            <a:noAutofit/>
          </a:bodyPr>
          <a:lstStyle/>
          <a:p>
            <a:r>
              <a:rPr lang="ru-RU" b="1" dirty="0"/>
              <a:t>Уровень </a:t>
            </a:r>
            <a:r>
              <a:rPr lang="ru-RU" b="1" dirty="0" err="1"/>
              <a:t>сформированности</a:t>
            </a:r>
            <a:r>
              <a:rPr lang="ru-RU" b="1" dirty="0"/>
              <a:t> гражданственности и патриотизма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 </a:t>
            </a:r>
            <a:r>
              <a:rPr lang="ru-RU" b="1" dirty="0"/>
              <a:t>участников Почетного караула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739197"/>
              </p:ext>
            </p:extLst>
          </p:nvPr>
        </p:nvGraphicFramePr>
        <p:xfrm>
          <a:off x="321714" y="2612361"/>
          <a:ext cx="11510071" cy="336457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01059"/>
                <a:gridCol w="2302253"/>
                <a:gridCol w="2302253"/>
                <a:gridCol w="2302253"/>
                <a:gridCol w="2302253"/>
              </a:tblGrid>
              <a:tr h="70291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Срок проведения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Уровни </a:t>
                      </a:r>
                      <a:r>
                        <a:rPr lang="ru-RU" sz="2000" dirty="0" err="1">
                          <a:effectLst/>
                        </a:rPr>
                        <a:t>сформированности</a:t>
                      </a:r>
                      <a:r>
                        <a:rPr lang="ru-RU" sz="2000" dirty="0">
                          <a:effectLst/>
                        </a:rPr>
                        <a:t> гражданственности и патриотизма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Всего анкетируемых (чел)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4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Высокий уровень (чел)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Средний уровень (чел)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Низкий уровень (чел)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Середина года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2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Конец года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42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97105327"/>
              </p:ext>
            </p:extLst>
          </p:nvPr>
        </p:nvGraphicFramePr>
        <p:xfrm>
          <a:off x="0" y="385012"/>
          <a:ext cx="6776185" cy="632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7477783"/>
              </p:ext>
            </p:extLst>
          </p:nvPr>
        </p:nvGraphicFramePr>
        <p:xfrm>
          <a:off x="5823283" y="413886"/>
          <a:ext cx="6368717" cy="577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573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815" y="0"/>
            <a:ext cx="10515600" cy="1325563"/>
          </a:xfrm>
        </p:spPr>
        <p:txBody>
          <a:bodyPr/>
          <a:lstStyle/>
          <a:p>
            <a:r>
              <a:rPr lang="ru-RU" b="1" dirty="0"/>
              <a:t>Изменение контингента </a:t>
            </a:r>
            <a:r>
              <a:rPr lang="ru-RU" b="1" dirty="0" smtClean="0"/>
              <a:t>обучающихся</a:t>
            </a:r>
            <a:endParaRPr lang="ru-RU" b="1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07668212"/>
              </p:ext>
            </p:extLst>
          </p:nvPr>
        </p:nvGraphicFramePr>
        <p:xfrm>
          <a:off x="149993" y="3715351"/>
          <a:ext cx="11891211" cy="300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814823"/>
              </p:ext>
            </p:extLst>
          </p:nvPr>
        </p:nvGraphicFramePr>
        <p:xfrm>
          <a:off x="288755" y="1193533"/>
          <a:ext cx="11636946" cy="247555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47921"/>
                <a:gridCol w="1928552"/>
                <a:gridCol w="1785948"/>
                <a:gridCol w="2108791"/>
                <a:gridCol w="2109938"/>
                <a:gridCol w="2055796"/>
              </a:tblGrid>
              <a:tr h="15006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год</a:t>
                      </a:r>
                    </a:p>
                  </a:txBody>
                  <a:tcPr marL="19050" marR="190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детей, занимающихся в кружках (военно-патриотических)</a:t>
                      </a:r>
                    </a:p>
                  </a:txBody>
                  <a:tcPr marL="19050" marR="190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детей, участвующих в соревнованиях</a:t>
                      </a:r>
                    </a:p>
                  </a:txBody>
                  <a:tcPr marL="19050" marR="190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детей, принимавших участие в проведенных Акциях патриотической направленности</a:t>
                      </a:r>
                    </a:p>
                  </a:txBody>
                  <a:tcPr marL="19050" marR="190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детей, принимавших участие в военных сборах</a:t>
                      </a:r>
                    </a:p>
                  </a:txBody>
                  <a:tcPr marL="19050" marR="190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детей, принятых в ряды движения "Юнармия"</a:t>
                      </a:r>
                    </a:p>
                  </a:txBody>
                  <a:tcPr marL="19050" marR="190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7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2017-2018 </a:t>
                      </a:r>
                      <a:r>
                        <a:rPr lang="ru-RU" sz="1400" b="0" dirty="0">
                          <a:effectLst/>
                        </a:rPr>
                        <a:t>гг.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260 (всего 580)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280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1000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600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</a:tr>
              <a:tr h="487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2018-2019 </a:t>
                      </a:r>
                      <a:r>
                        <a:rPr lang="ru-RU" sz="1400" b="0" dirty="0">
                          <a:effectLst/>
                        </a:rPr>
                        <a:t>гг.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575 (всего 1140)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794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3460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685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195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52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204" y="269055"/>
            <a:ext cx="10515600" cy="1325563"/>
          </a:xfrm>
        </p:spPr>
        <p:txBody>
          <a:bodyPr/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0674" y="1633119"/>
            <a:ext cx="10411326" cy="4440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Реализация </a:t>
            </a:r>
            <a:r>
              <a:rPr lang="ru-RU" b="1" dirty="0"/>
              <a:t>программы «Почетный караул</a:t>
            </a:r>
            <a:r>
              <a:rPr lang="ru-RU" b="1" dirty="0" smtClean="0"/>
              <a:t>» способствует: 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- укреплению </a:t>
            </a:r>
            <a:r>
              <a:rPr lang="ru-RU" sz="2400" dirty="0"/>
              <a:t>и развитию </a:t>
            </a:r>
            <a:r>
              <a:rPr lang="ru-RU" sz="2400" dirty="0" smtClean="0"/>
              <a:t>нравственности </a:t>
            </a:r>
          </a:p>
          <a:p>
            <a:pPr marL="0" indent="0">
              <a:buNone/>
            </a:pPr>
            <a:r>
              <a:rPr lang="ru-RU" sz="2400" dirty="0" smtClean="0"/>
              <a:t>	- воспитанию </a:t>
            </a:r>
            <a:r>
              <a:rPr lang="ru-RU" sz="2400" dirty="0"/>
              <a:t>у граждан чувства гордости за исторические </a:t>
            </a:r>
            <a:br>
              <a:rPr lang="ru-RU" sz="2400" dirty="0"/>
            </a:br>
            <a:r>
              <a:rPr lang="ru-RU" sz="2400" dirty="0" smtClean="0"/>
              <a:t>	и </a:t>
            </a:r>
            <a:r>
              <a:rPr lang="ru-RU" sz="2400" dirty="0"/>
              <a:t>современные достижения </a:t>
            </a:r>
            <a:r>
              <a:rPr lang="ru-RU" sz="2400" dirty="0" smtClean="0"/>
              <a:t>страны</a:t>
            </a:r>
          </a:p>
          <a:p>
            <a:pPr marL="0" indent="0">
              <a:buNone/>
            </a:pPr>
            <a:r>
              <a:rPr lang="ru-RU" sz="2400" dirty="0" smtClean="0"/>
              <a:t>	- уважению </a:t>
            </a:r>
            <a:r>
              <a:rPr lang="ru-RU" sz="2400" dirty="0"/>
              <a:t>к культуре, традициям и истории </a:t>
            </a:r>
            <a:r>
              <a:rPr lang="ru-RU" sz="2400" dirty="0" smtClean="0"/>
              <a:t>России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- активизации </a:t>
            </a:r>
            <a:r>
              <a:rPr lang="ru-RU" sz="2400" dirty="0"/>
              <a:t>интереса к изучению истории России и формирование </a:t>
            </a:r>
            <a:r>
              <a:rPr lang="ru-RU" sz="2400" dirty="0" smtClean="0"/>
              <a:t>	чувства </a:t>
            </a:r>
            <a:r>
              <a:rPr lang="ru-RU" sz="2400" dirty="0"/>
              <a:t>уважения к прошлому нашей </a:t>
            </a:r>
            <a:r>
              <a:rPr lang="ru-RU" sz="2400" dirty="0" smtClean="0"/>
              <a:t>страны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- углублению знания </a:t>
            </a:r>
            <a:r>
              <a:rPr lang="ru-RU" sz="2400" dirty="0"/>
              <a:t>ребят о событиях, ставших основой </a:t>
            </a:r>
            <a:r>
              <a:rPr lang="ru-RU" sz="2400" dirty="0" smtClean="0"/>
              <a:t>	государственных </a:t>
            </a:r>
            <a:r>
              <a:rPr lang="ru-RU" sz="2400" dirty="0"/>
              <a:t>праздников и памятных дат России и ее </a:t>
            </a:r>
            <a:r>
              <a:rPr lang="ru-RU" sz="2400" dirty="0" smtClean="0"/>
              <a:t>регионов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- уважению </a:t>
            </a:r>
            <a:r>
              <a:rPr lang="ru-RU" sz="2400" dirty="0"/>
              <a:t>к государственной </a:t>
            </a:r>
            <a:r>
              <a:rPr lang="ru-RU" sz="2400" dirty="0" smtClean="0"/>
              <a:t>символике Российской Федерации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983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t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267" y="2598368"/>
            <a:ext cx="5533724" cy="1325563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749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9442"/>
            <a:ext cx="10515600" cy="1325563"/>
          </a:xfrm>
        </p:spPr>
        <p:txBody>
          <a:bodyPr/>
          <a:lstStyle/>
          <a:p>
            <a:r>
              <a:rPr lang="ru-RU" b="1" dirty="0" smtClean="0"/>
              <a:t>Предисловие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8168" y="1825625"/>
            <a:ext cx="976563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«Мы должны строить своё будущее на прочном фундаменте.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такой фундамент – это патриотизм. Мы, как бы долго ни обсуждали, что может быть фундаментом, прочным моральным основанием для нашей страны, ничего другого всё равно не придумаем. Это уважение к своей истории и традициям, духовным ценностям наших народов, нашей тысячелетней культуре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уникальному опыту сосуществования сотен народов и языков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территории России. Это ответственность за свою страну и её будущее</a:t>
            </a:r>
            <a:r>
              <a:rPr lang="ru-RU" dirty="0" smtClean="0"/>
              <a:t>»</a:t>
            </a:r>
            <a:endParaRPr lang="ru-RU" dirty="0"/>
          </a:p>
          <a:p>
            <a:pPr marL="0" indent="0" algn="r">
              <a:buNone/>
            </a:pPr>
            <a:r>
              <a:rPr lang="ru-RU" i="1" dirty="0"/>
              <a:t>В.В. Путин</a:t>
            </a:r>
            <a:endParaRPr lang="ru-RU" dirty="0"/>
          </a:p>
          <a:p>
            <a:pPr marL="0" indent="0" algn="r">
              <a:buNone/>
            </a:pPr>
            <a:r>
              <a:rPr lang="ru-RU" i="1" dirty="0"/>
              <a:t>Из выступления Президента России на встрече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 </a:t>
            </a:r>
            <a:r>
              <a:rPr lang="ru-RU" i="1" dirty="0"/>
              <a:t>представителями </a:t>
            </a:r>
            <a:r>
              <a:rPr lang="ru-RU" i="1" dirty="0" smtClean="0"/>
              <a:t>общественности </a:t>
            </a:r>
            <a:br>
              <a:rPr lang="ru-RU" i="1" dirty="0" smtClean="0"/>
            </a:br>
            <a:r>
              <a:rPr lang="ru-RU" i="1" dirty="0" smtClean="0"/>
              <a:t>по </a:t>
            </a:r>
            <a:r>
              <a:rPr lang="ru-RU" i="1" dirty="0"/>
              <a:t>вопросам патриотического воспитания </a:t>
            </a:r>
            <a:r>
              <a:rPr lang="ru-RU" i="1" dirty="0" smtClean="0"/>
              <a:t>молодёжи </a:t>
            </a:r>
            <a:br>
              <a:rPr lang="ru-RU" i="1" dirty="0" smtClean="0"/>
            </a:br>
            <a:r>
              <a:rPr lang="ru-RU" i="1" dirty="0" smtClean="0"/>
              <a:t>(12 </a:t>
            </a:r>
            <a:r>
              <a:rPr lang="ru-RU" i="1" dirty="0"/>
              <a:t>сентября 2012 года, </a:t>
            </a:r>
            <a:r>
              <a:rPr lang="ru-RU" i="1" dirty="0" err="1" smtClean="0"/>
              <a:t>г.Краснодар</a:t>
            </a:r>
            <a:r>
              <a:rPr lang="ru-RU" i="1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48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понятия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302" y="1386038"/>
            <a:ext cx="9991024" cy="5159141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Патриотизм - </a:t>
            </a:r>
            <a:r>
              <a:rPr lang="ru-RU" dirty="0"/>
              <a:t>общечеловеческая ценность, определяющая отношение общества и личности к реально существующей сфере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их </a:t>
            </a:r>
            <a:r>
              <a:rPr lang="ru-RU" dirty="0"/>
              <a:t>жизнедеятельности, которая может быть присвоена в процессе деятельности человека, сформирована в его внутренней системе </a:t>
            </a:r>
            <a:r>
              <a:rPr lang="ru-RU" dirty="0" smtClean="0"/>
              <a:t>ценностей.</a:t>
            </a:r>
          </a:p>
          <a:p>
            <a:pPr marL="0" indent="0" algn="r">
              <a:buNone/>
            </a:pPr>
            <a:r>
              <a:rPr lang="ru-RU" i="1" dirty="0" smtClean="0"/>
              <a:t>Лаврова</a:t>
            </a:r>
            <a:r>
              <a:rPr lang="ru-RU" i="1" dirty="0"/>
              <a:t>, Татьяна Вячеславовна, кандидат педагогических наук</a:t>
            </a:r>
            <a:endParaRPr lang="ru-RU" dirty="0"/>
          </a:p>
          <a:p>
            <a:r>
              <a:rPr lang="ru-RU" b="1" dirty="0"/>
              <a:t>Воспитание</a:t>
            </a:r>
            <a:r>
              <a:rPr lang="ru-RU" dirty="0"/>
              <a:t> - деятельность, направленная на развитие личности, создание условий для самоопределения и социализации обучающегося на основе социокультурных, духовно-нравственных ценностей и принятых в обществе правил, и норм поведения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интересах человека, семьи, общества и </a:t>
            </a:r>
            <a:r>
              <a:rPr lang="ru-RU" dirty="0" smtClean="0"/>
              <a:t>государства</a:t>
            </a:r>
          </a:p>
          <a:p>
            <a:pPr marL="0" indent="0" algn="r">
              <a:buNone/>
            </a:pPr>
            <a:r>
              <a:rPr lang="ru-RU" i="1" dirty="0" smtClean="0"/>
              <a:t>Федеральный </a:t>
            </a:r>
            <a:r>
              <a:rPr lang="ru-RU" i="1" dirty="0"/>
              <a:t>закон от 29 декабря 2012 г</a:t>
            </a:r>
            <a:r>
              <a:rPr lang="ru-RU" i="1" dirty="0" smtClean="0"/>
              <a:t>. </a:t>
            </a:r>
            <a:br>
              <a:rPr lang="ru-RU" i="1" dirty="0" smtClean="0"/>
            </a:br>
            <a:r>
              <a:rPr lang="ru-RU" i="1" dirty="0" smtClean="0"/>
              <a:t>№ </a:t>
            </a:r>
            <a:r>
              <a:rPr lang="ru-RU" i="1" dirty="0"/>
              <a:t>273-ФЗ «Об образовании в Российской </a:t>
            </a:r>
            <a:r>
              <a:rPr lang="ru-RU" i="1" dirty="0" smtClean="0"/>
              <a:t>Федерации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90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Информация об опыте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8306" y="1425844"/>
            <a:ext cx="9981399" cy="54321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рамках патриотического воспитания </a:t>
            </a:r>
            <a:r>
              <a:rPr lang="ru-RU" dirty="0" smtClean="0"/>
              <a:t>«Центр </a:t>
            </a:r>
            <a:br>
              <a:rPr lang="ru-RU" dirty="0" smtClean="0"/>
            </a:br>
            <a:r>
              <a:rPr lang="ru-RU" dirty="0" smtClean="0"/>
              <a:t>	гражданско-патриотического воспитания и безопасности 	жизнедеятельности» реализует </a:t>
            </a:r>
            <a:r>
              <a:rPr lang="ru-RU" dirty="0"/>
              <a:t>следующие дополнительные </a:t>
            </a:r>
            <a:r>
              <a:rPr lang="ru-RU" dirty="0" smtClean="0"/>
              <a:t>	общеобразовательные </a:t>
            </a:r>
            <a:r>
              <a:rPr lang="ru-RU" dirty="0"/>
              <a:t>(общеразвивающие) </a:t>
            </a:r>
            <a:r>
              <a:rPr lang="ru-RU" dirty="0" smtClean="0"/>
              <a:t>программы:</a:t>
            </a:r>
            <a:endParaRPr lang="ru-RU" dirty="0"/>
          </a:p>
          <a:p>
            <a:pPr lvl="0"/>
            <a:r>
              <a:rPr lang="ru-RU" sz="2400" i="1" dirty="0"/>
              <a:t>«Основы военной подготовки»</a:t>
            </a:r>
          </a:p>
          <a:p>
            <a:pPr lvl="0"/>
            <a:r>
              <a:rPr lang="ru-RU" sz="2400" i="1" dirty="0"/>
              <a:t>«Моя малая Родина»</a:t>
            </a:r>
          </a:p>
          <a:p>
            <a:pPr lvl="0"/>
            <a:r>
              <a:rPr lang="ru-RU" sz="2400" b="1" i="1" dirty="0"/>
              <a:t>«Почетный караул»</a:t>
            </a:r>
          </a:p>
          <a:p>
            <a:pPr lvl="0"/>
            <a:r>
              <a:rPr lang="ru-RU" sz="2400" i="1" dirty="0"/>
              <a:t>«Основы огневой подготовки» </a:t>
            </a:r>
            <a:endParaRPr lang="ru-RU" sz="2400" i="1" dirty="0" smtClean="0"/>
          </a:p>
          <a:p>
            <a:pPr marL="0" lvl="0" indent="0">
              <a:buNone/>
            </a:pPr>
            <a:r>
              <a:rPr lang="ru-RU" dirty="0"/>
              <a:t>	</a:t>
            </a:r>
            <a:r>
              <a:rPr lang="ru-RU" dirty="0" smtClean="0"/>
              <a:t>Также планируется внедрение </a:t>
            </a:r>
            <a:r>
              <a:rPr lang="ru-RU" dirty="0"/>
              <a:t>новых дополнительных </a:t>
            </a:r>
            <a:r>
              <a:rPr lang="ru-RU" dirty="0" smtClean="0"/>
              <a:t>	образовательных </a:t>
            </a:r>
            <a:r>
              <a:rPr lang="ru-RU" dirty="0"/>
              <a:t>программ основной целью которых является </a:t>
            </a:r>
            <a:r>
              <a:rPr lang="ru-RU" dirty="0" smtClean="0"/>
              <a:t>	обеспечение </a:t>
            </a:r>
            <a:r>
              <a:rPr lang="ru-RU" dirty="0"/>
              <a:t>гражданско-патриотического воспитания, </a:t>
            </a:r>
            <a:r>
              <a:rPr lang="ru-RU" dirty="0" smtClean="0"/>
              <a:t>	формирование </a:t>
            </a:r>
            <a:r>
              <a:rPr lang="ru-RU" dirty="0"/>
              <a:t>гражданской и правовой направленности </a:t>
            </a:r>
            <a:r>
              <a:rPr lang="ru-RU" dirty="0" smtClean="0"/>
              <a:t>	личности</a:t>
            </a:r>
            <a:r>
              <a:rPr lang="ru-RU" dirty="0"/>
              <a:t>, активной жизненной позиции, высокого уровня </a:t>
            </a:r>
            <a:r>
              <a:rPr lang="ru-RU" dirty="0" smtClean="0"/>
              <a:t>	правовой </a:t>
            </a:r>
            <a:r>
              <a:rPr lang="ru-RU" dirty="0"/>
              <a:t>культуры и правосознания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45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84" y="3217913"/>
            <a:ext cx="4992303" cy="3744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15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Дополнительная общеобразовательная (общеразвивающая) программа «Почетный караул»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92350"/>
            <a:ext cx="10933497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Программа </a:t>
            </a:r>
            <a:r>
              <a:rPr lang="ru-RU" dirty="0"/>
              <a:t>является практико-ориентированной и реализуется </a:t>
            </a:r>
            <a:br>
              <a:rPr lang="ru-RU" dirty="0"/>
            </a:br>
            <a:r>
              <a:rPr lang="ru-RU" dirty="0" smtClean="0"/>
              <a:t>для </a:t>
            </a:r>
            <a:r>
              <a:rPr lang="ru-RU" dirty="0"/>
              <a:t>расширения и углубления знаний, умений и навыков, получаемых учащимися в рамках начальной военной </a:t>
            </a:r>
            <a:r>
              <a:rPr lang="ru-RU" dirty="0" smtClean="0"/>
              <a:t>подготовки</a:t>
            </a:r>
          </a:p>
          <a:p>
            <a:r>
              <a:rPr lang="ru-RU" dirty="0" smtClean="0"/>
              <a:t>Проводится с форме теоретических и практических занятий</a:t>
            </a:r>
          </a:p>
          <a:p>
            <a:r>
              <a:rPr lang="ru-RU" dirty="0" smtClean="0"/>
              <a:t>Программа реализуется в течение 3 лет, о объеме 216 часов (72 часа в год)</a:t>
            </a:r>
          </a:p>
          <a:p>
            <a:r>
              <a:rPr lang="ru-RU" dirty="0" smtClean="0"/>
              <a:t>Программа предназначена для детей в возрасте от 13 до 16 лет</a:t>
            </a:r>
          </a:p>
          <a:p>
            <a:pPr marL="0" indent="0" algn="r">
              <a:buNone/>
            </a:pPr>
            <a:endParaRPr lang="ru-RU" i="1" dirty="0" smtClean="0"/>
          </a:p>
          <a:p>
            <a:pPr marL="0" indent="0" algn="r">
              <a:buNone/>
            </a:pPr>
            <a:r>
              <a:rPr lang="ru-RU" i="1" dirty="0" smtClean="0"/>
              <a:t> </a:t>
            </a:r>
            <a:r>
              <a:rPr lang="ru-RU" i="1" dirty="0"/>
              <a:t>думал, всё изучено и пройдено, </a:t>
            </a:r>
            <a:br>
              <a:rPr lang="ru-RU" i="1" dirty="0"/>
            </a:br>
            <a:r>
              <a:rPr lang="ru-RU" i="1" dirty="0"/>
              <a:t>И всё предельно ясно для меня, </a:t>
            </a:r>
            <a:br>
              <a:rPr lang="ru-RU" i="1" dirty="0"/>
            </a:br>
            <a:r>
              <a:rPr lang="ru-RU" i="1" dirty="0"/>
              <a:t>Но лишь тогда я понял, </a:t>
            </a:r>
            <a:br>
              <a:rPr lang="ru-RU" i="1" dirty="0"/>
            </a:br>
            <a:r>
              <a:rPr lang="ru-RU" i="1" dirty="0"/>
              <a:t>Что такое Родина, </a:t>
            </a:r>
            <a:br>
              <a:rPr lang="ru-RU" i="1" dirty="0"/>
            </a:br>
            <a:r>
              <a:rPr lang="ru-RU" i="1" dirty="0"/>
              <a:t>Когда стоял у Вечного огня! </a:t>
            </a:r>
            <a:br>
              <a:rPr lang="ru-RU" i="1" dirty="0"/>
            </a:br>
            <a:r>
              <a:rPr lang="ru-RU" sz="2400" i="1" dirty="0"/>
              <a:t>(из сочинений участников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Почетного </a:t>
            </a:r>
            <a:r>
              <a:rPr lang="ru-RU" sz="2400" i="1" dirty="0"/>
              <a:t>караула)</a:t>
            </a:r>
          </a:p>
        </p:txBody>
      </p:sp>
    </p:spTree>
    <p:extLst>
      <p:ext uri="{BB962C8B-B14F-4D97-AF65-F5344CB8AC3E}">
        <p14:creationId xmlns:p14="http://schemas.microsoft.com/office/powerpoint/2010/main" val="241216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/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706" y="981777"/>
            <a:ext cx="8116740" cy="587622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ru-RU" sz="3700" b="1" dirty="0"/>
              <a:t>Первый Почетный караул </a:t>
            </a:r>
            <a:r>
              <a:rPr lang="ru-RU" sz="3700" dirty="0"/>
              <a:t>– Пост №1 был организован </a:t>
            </a:r>
            <a:r>
              <a:rPr lang="ru-RU" sz="3700" b="1" dirty="0"/>
              <a:t>в 1965 году </a:t>
            </a:r>
            <a:r>
              <a:rPr lang="ru-RU" sz="3700" dirty="0"/>
              <a:t/>
            </a:r>
            <a:br>
              <a:rPr lang="ru-RU" sz="3700" dirty="0"/>
            </a:br>
            <a:r>
              <a:rPr lang="ru-RU" sz="3700" dirty="0"/>
              <a:t>у Вечного огня на алее Героев города-героя Волгограда</a:t>
            </a:r>
          </a:p>
          <a:p>
            <a:pPr marL="0" indent="0" algn="ctr">
              <a:buNone/>
            </a:pPr>
            <a:r>
              <a:rPr lang="ru-RU" sz="3400" i="1" dirty="0" smtClean="0"/>
              <a:t>...Над аллеей Героев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400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i="1" dirty="0" smtClean="0"/>
              <a:t>Вихри снега кружат.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i="1" dirty="0" smtClean="0"/>
              <a:t>Над могилой мальчишки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i="1" dirty="0" smtClean="0"/>
              <a:t>Часовыми стоят...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i="1" dirty="0" smtClean="0"/>
              <a:t>Снег на землю ложится,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i="1" dirty="0" smtClean="0"/>
              <a:t>Застилает глаза,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i="1" dirty="0" smtClean="0"/>
              <a:t>Но не дрогнут мальчишки,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i="1" dirty="0" smtClean="0"/>
              <a:t>Пост им бросить нельзя... 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3400" i="1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3400" i="1" dirty="0" smtClean="0"/>
              <a:t>(отрывок из песни слова Славы </a:t>
            </a:r>
            <a:r>
              <a:rPr lang="ru-RU" sz="3400" i="1" dirty="0" err="1" smtClean="0"/>
              <a:t>Шляхова</a:t>
            </a:r>
            <a:r>
              <a:rPr lang="ru-RU" sz="3400" i="1" dirty="0" smtClean="0"/>
              <a:t> , </a:t>
            </a:r>
            <a:br>
              <a:rPr lang="ru-RU" sz="3400" i="1" dirty="0" smtClean="0"/>
            </a:br>
            <a:r>
              <a:rPr lang="ru-RU" sz="3400" i="1" dirty="0" smtClean="0"/>
              <a:t>музыка Дмитрий Борисович </a:t>
            </a:r>
            <a:r>
              <a:rPr lang="ru-RU" sz="3400" i="1" dirty="0" err="1" smtClean="0"/>
              <a:t>Кабалевский</a:t>
            </a:r>
            <a:r>
              <a:rPr lang="ru-RU" sz="2900" i="1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ru-RU" sz="3700" dirty="0" smtClean="0"/>
              <a:t>Движение </a:t>
            </a:r>
            <a:r>
              <a:rPr lang="ru-RU" sz="3700" dirty="0"/>
              <a:t>активно </a:t>
            </a:r>
            <a:r>
              <a:rPr lang="ru-RU" sz="3700" dirty="0" smtClean="0"/>
              <a:t>развивалось…</a:t>
            </a:r>
            <a:endParaRPr lang="ru-RU" sz="3700" dirty="0"/>
          </a:p>
          <a:p>
            <a:pPr>
              <a:lnSpc>
                <a:spcPct val="110000"/>
              </a:lnSpc>
            </a:pPr>
            <a:r>
              <a:rPr lang="ru-RU" sz="3700" dirty="0"/>
              <a:t>В сентябре 1979 г. в г. Пятигорске прошел </a:t>
            </a:r>
            <a:r>
              <a:rPr lang="ru-RU" sz="3700" b="1" dirty="0"/>
              <a:t>первый </a:t>
            </a:r>
            <a:br>
              <a:rPr lang="ru-RU" sz="3700" b="1" dirty="0"/>
            </a:br>
            <a:r>
              <a:rPr lang="ru-RU" sz="3700" b="1" dirty="0"/>
              <a:t>Всесоюзный слёт комсомольско-пионерских Почетных караулов</a:t>
            </a:r>
          </a:p>
          <a:p>
            <a:pPr>
              <a:lnSpc>
                <a:spcPct val="110000"/>
              </a:lnSpc>
            </a:pPr>
            <a:r>
              <a:rPr lang="ru-RU" sz="3700" dirty="0"/>
              <a:t>В 1989 г. в г. </a:t>
            </a:r>
            <a:r>
              <a:rPr lang="ru-RU" sz="3700" dirty="0" err="1"/>
              <a:t>Кишеневе</a:t>
            </a:r>
            <a:r>
              <a:rPr lang="ru-RU" sz="3700" dirty="0"/>
              <a:t> состоялся Всесоюзный слёт, в котором было создано </a:t>
            </a:r>
            <a:r>
              <a:rPr lang="ru-RU" sz="3700" b="1" dirty="0"/>
              <a:t>Всесоюзное юнармейское движение</a:t>
            </a:r>
            <a:r>
              <a:rPr lang="ru-RU" sz="3700" dirty="0"/>
              <a:t>, в которое вошли Почетные караулы</a:t>
            </a:r>
          </a:p>
          <a:p>
            <a:pPr>
              <a:lnSpc>
                <a:spcPct val="110000"/>
              </a:lnSpc>
            </a:pPr>
            <a:r>
              <a:rPr lang="ru-RU" sz="3700" dirty="0"/>
              <a:t>В 1992 г. движение реорганизовано во </a:t>
            </a:r>
            <a:r>
              <a:rPr lang="ru-RU" sz="3700" b="1" dirty="0"/>
              <a:t>Всесоюзное движение юных патриотов</a:t>
            </a:r>
          </a:p>
          <a:p>
            <a:pPr>
              <a:lnSpc>
                <a:spcPct val="110000"/>
              </a:lnSpc>
            </a:pPr>
            <a:r>
              <a:rPr lang="ru-RU" sz="3700" dirty="0"/>
              <a:t>В 90-е годы многие Почетные караулы были закрыты, возрождение традиций постового движения происходит только спустя 10 лет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2" y="1325563"/>
            <a:ext cx="3214600" cy="518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032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Организация «Почетного караула»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03336"/>
            <a:ext cx="10692539" cy="494395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Подготовка </a:t>
            </a:r>
            <a:r>
              <a:rPr lang="ru-RU" dirty="0"/>
              <a:t>участников Почетных караулов осуществляется по специальной образовательной программе, которая включает в себя изучение истории памятных мест Красносельского района, г. Санкт-Петербурга, истории юнармейского </a:t>
            </a:r>
            <a:r>
              <a:rPr lang="ru-RU" dirty="0" smtClean="0"/>
              <a:t>движения</a:t>
            </a:r>
          </a:p>
          <a:p>
            <a:r>
              <a:rPr lang="ru-RU" dirty="0" smtClean="0"/>
              <a:t>В </a:t>
            </a:r>
            <a:r>
              <a:rPr lang="ru-RU" dirty="0"/>
              <a:t>рамках программы ребята знакомятся с городами-героями, днями воинской славы России, историей Вооруженных Сил РФ, Уставами, терминами и понятиями о ритуалах Вооруженных Сил </a:t>
            </a:r>
            <a:r>
              <a:rPr lang="ru-RU" dirty="0" smtClean="0"/>
              <a:t>РФ</a:t>
            </a:r>
          </a:p>
          <a:p>
            <a:r>
              <a:rPr lang="ru-RU" dirty="0"/>
              <a:t>Почётный караул состоит из начальника, помощника начальника караула, разводящих, часовых-караульных, патрульных, регулировщиков, дневальных </a:t>
            </a:r>
            <a:endParaRPr lang="ru-RU" dirty="0" smtClean="0"/>
          </a:p>
          <a:p>
            <a:r>
              <a:rPr lang="ru-RU" dirty="0"/>
              <a:t>Деятельность объединения регулируется специальным локальным актом Положением о Почетном карауле «ЦГПВиБЖ»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55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75" y="77002"/>
            <a:ext cx="54705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События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015" y="1527059"/>
            <a:ext cx="103086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>
                <a:solidFill>
                  <a:srgbClr val="FF0000"/>
                </a:solidFill>
              </a:rPr>
              <a:t>27 января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День снятия Блокады Ленинграда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>
                <a:solidFill>
                  <a:srgbClr val="FF0000"/>
                </a:solidFill>
              </a:rPr>
              <a:t>23 февраля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День Защитника Отечества)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- 8-9 мая </a:t>
            </a: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День Победы)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- 22 июня </a:t>
            </a: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День памяти и скорби)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08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59293"/>
          </a:xfrm>
          <a:blipFill dpi="0" rotWithShape="1">
            <a:blip r:embed="rId2"/>
            <a:srcRect/>
            <a:stretch>
              <a:fillRect l="-2000" t="-83000"/>
            </a:stretch>
          </a:blipFill>
        </p:spPr>
        <p:txBody>
          <a:bodyPr/>
          <a:lstStyle/>
          <a:p>
            <a:r>
              <a:rPr lang="ru-RU" b="1" dirty="0" smtClean="0"/>
              <a:t>                  Почетный караул - Вахта Памяти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97" y="1559293"/>
            <a:ext cx="3811606" cy="3142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293"/>
            <a:ext cx="4190197" cy="3142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03" y="1547262"/>
            <a:ext cx="4190197" cy="3142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783" y="3786389"/>
            <a:ext cx="4609217" cy="3071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85" y="4021470"/>
            <a:ext cx="3549798" cy="2836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51" y="4148488"/>
            <a:ext cx="4056936" cy="27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1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663</Words>
  <Application>Microsoft Office PowerPoint</Application>
  <PresentationFormat>Широкоэкранный</PresentationFormat>
  <Paragraphs>141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Патриотическое воспитание  Дополнительная образовательная программа «Почетный Караул»</vt:lpstr>
      <vt:lpstr>Предисловие</vt:lpstr>
      <vt:lpstr>Основные понятия </vt:lpstr>
      <vt:lpstr>Информация об опыте </vt:lpstr>
      <vt:lpstr>Дополнительная общеобразовательная (общеразвивающая) программа «Почетный караул» </vt:lpstr>
      <vt:lpstr>История</vt:lpstr>
      <vt:lpstr>Организация «Почетного караула» </vt:lpstr>
      <vt:lpstr>События</vt:lpstr>
      <vt:lpstr>                  Почетный караул - Вахта Памяти </vt:lpstr>
      <vt:lpstr>Конкурсы</vt:lpstr>
      <vt:lpstr>Акции </vt:lpstr>
      <vt:lpstr>Соревнования</vt:lpstr>
      <vt:lpstr>Оценка эффективности</vt:lpstr>
      <vt:lpstr>Уровень сформированности гражданственности и патриотизма  у участников Почетного караула</vt:lpstr>
      <vt:lpstr>Презентация PowerPoint</vt:lpstr>
      <vt:lpstr>Изменение контингента обучающихся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 Дополнительная образовательная программа «Почетный Караул» (ГБУ ДО ДООЦ «ЦГПВиБЖ»)</dc:title>
  <dc:creator>ЦБЖ</dc:creator>
  <cp:lastModifiedBy>ЦБЖ</cp:lastModifiedBy>
  <cp:revision>21</cp:revision>
  <dcterms:created xsi:type="dcterms:W3CDTF">2018-05-04T08:41:19Z</dcterms:created>
  <dcterms:modified xsi:type="dcterms:W3CDTF">2019-04-09T13:09:16Z</dcterms:modified>
</cp:coreProperties>
</file>